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Slides/_rels/notesSlide2.xml.rels" ContentType="application/vnd.openxmlformats-package.relationships+xml"/>
  <Override PartName="/ppt/notesSlides/_rels/notesSlide11.xml.rels" ContentType="application/vnd.openxmlformats-package.relationships+xml"/>
  <Override PartName="/ppt/notesSlides/_rels/notesSlide3.xml.rels" ContentType="application/vnd.openxmlformats-package.relationships+xml"/>
  <Override PartName="/ppt/notesSlides/_rels/notesSlide10.xml.rels" ContentType="application/vnd.openxmlformats-package.relationships+xml"/>
  <Override PartName="/ppt/notesSlides/_rels/notesSlide21.xml.rels" ContentType="application/vnd.openxmlformats-package.relationships+xml"/>
  <Override PartName="/ppt/notesSlides/_rels/notesSlide33.xml.rels" ContentType="application/vnd.openxmlformats-package.relationships+xml"/>
  <Override PartName="/ppt/notesSlides/_rels/notesSlide15.xml.rels" ContentType="application/vnd.openxmlformats-package.relationships+xml"/>
  <Override PartName="/ppt/notesSlides/_rels/notesSlide6.xml.rels" ContentType="application/vnd.openxmlformats-package.relationships+xml"/>
  <Override PartName="/ppt/notesSlides/_rels/notesSlide22.xml.rels" ContentType="application/vnd.openxmlformats-package.relationships+xml"/>
  <Override PartName="/ppt/notesSlides/_rels/notesSlide37.xml.rels" ContentType="application/vnd.openxmlformats-package.relationships+xml"/>
  <Override PartName="/ppt/notesSlides/_rels/notesSlide35.xml.rels" ContentType="application/vnd.openxmlformats-package.relationships+xml"/>
  <Override PartName="/ppt/notesSlides/_rels/notesSlide9.xml.rels" ContentType="application/vnd.openxmlformats-package.relationships+xml"/>
  <Override PartName="/ppt/notesSlides/_rels/notesSlide13.xml.rels" ContentType="application/vnd.openxmlformats-package.relationships+xml"/>
  <Override PartName="/ppt/notesSlides/_rels/notesSlide39.xml.rels" ContentType="application/vnd.openxmlformats-package.relationships+xml"/>
  <Override PartName="/ppt/notesSlides/_rels/notesSlide18.xml.rels" ContentType="application/vnd.openxmlformats-package.relationships+xml"/>
  <Override PartName="/ppt/notesSlides/_rels/notesSlide5.xml.rels" ContentType="application/vnd.openxmlformats-package.relationships+xml"/>
  <Override PartName="/ppt/notesSlides/_rels/notesSlide12.xml.rels" ContentType="application/vnd.openxmlformats-package.relationships+xml"/>
  <Override PartName="/ppt/notesSlides/_rels/notesSlide14.xml.rels" ContentType="application/vnd.openxmlformats-package.relationships+xml"/>
  <Override PartName="/ppt/notesSlides/_rels/notesSlide8.xml.rels" ContentType="application/vnd.openxmlformats-package.relationships+xml"/>
  <Override PartName="/ppt/notesSlides/_rels/notesSlide17.xml.rels" ContentType="application/vnd.openxmlformats-package.relationships+xml"/>
  <Override PartName="/ppt/notesSlides/_rels/notesSlide4.xml.rels" ContentType="application/vnd.openxmlformats-package.relationships+xml"/>
  <Override PartName="/ppt/notesSlides/_rels/notesSlide7.xml.rels" ContentType="application/vnd.openxmlformats-package.relationships+xml"/>
  <Override PartName="/ppt/notesSlides/_rels/notesSlide16.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notesSlide9.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16.xml" ContentType="application/vnd.openxmlformats-officedocument.presentationml.notesSlide+xml"/>
  <Override PartName="/ppt/notesSlides/notesSlide39.xml" ContentType="application/vnd.openxmlformats-officedocument.presentationml.notesSlide+xml"/>
  <Override PartName="/ppt/notesSlides/notesSlide37.xml" ContentType="application/vnd.openxmlformats-officedocument.presentationml.notesSlide+xml"/>
  <Override PartName="/ppt/notesSlides/notesSlide35.xml" ContentType="application/vnd.openxmlformats-officedocument.presentationml.notesSlide+xml"/>
  <Override PartName="/ppt/notesSlides/notesSlide33.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22.xml" ContentType="application/vnd.openxmlformats-officedocument.presentationml.notesSlide+xml"/>
  <Override PartName="/ppt/notesSlides/notesSlide10.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_rels/presentation.xml.rels" ContentType="application/vnd.openxmlformats-package.relationships+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23.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media/image59.jpeg" ContentType="image/jpeg"/>
  <Override PartName="/ppt/media/image6.png" ContentType="image/png"/>
  <Override PartName="/ppt/media/image83.png" ContentType="image/png"/>
  <Override PartName="/ppt/media/image58.png" ContentType="image/png"/>
  <Override PartName="/ppt/media/image46.jpeg" ContentType="image/jpeg"/>
  <Override PartName="/ppt/media/image57.jpeg" ContentType="image/jpeg"/>
  <Override PartName="/ppt/media/image63.png" ContentType="image/png"/>
  <Override PartName="/ppt/media/image56.png" ContentType="image/png"/>
  <Override PartName="/ppt/media/image40.jpeg" ContentType="image/jpeg"/>
  <Override PartName="/ppt/media/image54.jpeg" ContentType="image/jpeg"/>
  <Override PartName="/ppt/media/image53.png" ContentType="image/png"/>
  <Override PartName="/ppt/media/image51.jpeg" ContentType="image/jpeg"/>
  <Override PartName="/ppt/media/image52.png" ContentType="image/png"/>
  <Override PartName="/ppt/media/image50.jpeg" ContentType="image/jpeg"/>
  <Override PartName="/ppt/media/image48.jpeg" ContentType="image/jpeg"/>
  <Override PartName="/ppt/media/image55.png" ContentType="image/png"/>
  <Override PartName="/ppt/media/image45.jpeg" ContentType="image/jpeg"/>
  <Override PartName="/ppt/media/image43.jpeg" ContentType="image/jpeg"/>
  <Override PartName="/ppt/media/image28.png" ContentType="image/png"/>
  <Override PartName="/ppt/media/image93.png" ContentType="image/png"/>
  <Override PartName="/ppt/media/image42.png" ContentType="image/png"/>
  <Override PartName="/ppt/media/image94.jpeg" ContentType="image/jpeg"/>
  <Override PartName="/ppt/media/image37.png" ContentType="image/png"/>
  <Override PartName="/ppt/media/image30.jpeg" ContentType="image/jpeg"/>
  <Override PartName="/ppt/media/image49.png" ContentType="image/png"/>
  <Override PartName="/ppt/media/image65.jpeg" ContentType="image/jpeg"/>
  <Override PartName="/ppt/media/image12.png" ContentType="image/png"/>
  <Override PartName="/ppt/media/image11.jpeg" ContentType="image/jpeg"/>
  <Override PartName="/ppt/media/image87.jpeg" ContentType="image/jpeg"/>
  <Override PartName="/ppt/media/image121.png" ContentType="image/png"/>
  <Override PartName="/ppt/media/image47.png" ContentType="image/png"/>
  <Override PartName="/ppt/media/image35.jpeg" ContentType="image/jpeg"/>
  <Override PartName="/ppt/media/image10.png" ContentType="image/png"/>
  <Override PartName="/ppt/media/image36.jpeg" ContentType="image/jpeg"/>
  <Override PartName="/ppt/media/image107.png" ContentType="image/png"/>
  <Override PartName="/ppt/media/image20.png" ContentType="image/png"/>
  <Override PartName="/ppt/media/image117.png" ContentType="image/png"/>
  <Override PartName="/ppt/media/image5.jpeg" ContentType="image/jpeg"/>
  <Override PartName="/ppt/media/image61.png" ContentType="image/png"/>
  <Override PartName="/ppt/media/image44.png" ContentType="image/png"/>
  <Override PartName="/ppt/media/image13.jpeg" ContentType="image/jpeg"/>
  <Override PartName="/ppt/media/image109.jpeg" ContentType="image/jpeg"/>
  <Override PartName="/ppt/media/image23.png" ContentType="image/png"/>
  <Override PartName="/ppt/media/image8.jpeg" ContentType="image/jpeg"/>
  <Override PartName="/ppt/media/image26.png" ContentType="image/png"/>
  <Override PartName="/ppt/media/image91.png" ContentType="image/png"/>
  <Override PartName="/ppt/media/image38.jpeg" ContentType="image/jpeg"/>
  <Override PartName="/ppt/media/image97.jpeg" ContentType="image/jpeg"/>
  <Override PartName="/ppt/media/image7.jpeg" ContentType="image/jpeg"/>
  <Override PartName="/ppt/media/image4.png" ContentType="image/png"/>
  <Override PartName="/ppt/media/image34.png" ContentType="image/png"/>
  <Override PartName="/ppt/media/image74.jpeg" ContentType="image/jpeg"/>
  <Override PartName="/ppt/media/image33.jpeg" ContentType="image/jpeg"/>
  <Override PartName="/ppt/media/image27.png" ContentType="image/png"/>
  <Override PartName="/ppt/media/image99.jpeg" ContentType="image/jpeg"/>
  <Override PartName="/ppt/media/image2.png" ContentType="image/png"/>
  <Override PartName="/ppt/media/image72.jpeg" ContentType="image/jpeg"/>
  <Override PartName="/ppt/media/image25.jpeg" ContentType="image/jpeg"/>
  <Override PartName="/ppt/media/image3.jpeg" ContentType="image/jpeg"/>
  <Override PartName="/ppt/media/image24.jpeg" ContentType="image/jpeg"/>
  <Override PartName="/ppt/media/image95.png" ContentType="image/png"/>
  <Override PartName="/ppt/media/image31.png" ContentType="image/png"/>
  <Override PartName="/ppt/media/image1.png" ContentType="image/png"/>
  <Override PartName="/ppt/media/image70.jpeg" ContentType="image/jpeg"/>
  <Override PartName="/ppt/media/image69.jpeg" ContentType="image/jpeg"/>
  <Override PartName="/ppt/media/image71.png" ContentType="image/png"/>
  <Override PartName="/ppt/media/image29.png" ContentType="image/png"/>
  <Override PartName="/ppt/media/image78.jpeg" ContentType="image/jpeg"/>
  <Override PartName="/ppt/media/image122.png" ContentType="image/png"/>
  <Override PartName="/ppt/media/image76.jpeg" ContentType="image/jpeg"/>
  <Override PartName="/ppt/media/image89.jpeg" ContentType="image/jpeg"/>
  <Override PartName="/ppt/media/image14.jpeg" ContentType="image/jpeg"/>
  <Override PartName="/ppt/media/image110.png" ContentType="image/png"/>
  <Override PartName="/ppt/media/image73.jpeg" ContentType="image/jpeg"/>
  <Override PartName="/ppt/media/image96.png" ContentType="image/png"/>
  <Override PartName="/ppt/media/image103.png" ContentType="image/png"/>
  <Override PartName="/ppt/media/image17.png" ContentType="image/png"/>
  <Override PartName="/ppt/media/image32.jpeg" ContentType="image/jpeg"/>
  <Override PartName="/ppt/media/image116.png" ContentType="image/png"/>
  <Override PartName="/ppt/media/image82.jpeg" ContentType="image/jpeg"/>
  <Override PartName="/ppt/media/image102.jpeg" ContentType="image/jpeg"/>
  <Override PartName="/ppt/media/image119.jpeg" ContentType="image/jpeg"/>
  <Override PartName="/ppt/media/image62.png" ContentType="image/png"/>
  <Override PartName="/ppt/media/image84.png" ContentType="image/png"/>
  <Override PartName="/ppt/media/image104.png" ContentType="image/png"/>
  <Override PartName="/ppt/media/image90.jpeg" ContentType="image/jpeg"/>
  <Override PartName="/ppt/media/image79.png" ContentType="image/png"/>
  <Override PartName="/ppt/media/image18.jpeg" ContentType="image/jpeg"/>
  <Override PartName="/ppt/media/image115.jpeg" ContentType="image/jpeg"/>
  <Override PartName="/ppt/media/image113.png" ContentType="image/png"/>
  <Override PartName="/ppt/media/image111.png" ContentType="image/png"/>
  <Override PartName="/ppt/media/image19.jpeg" ContentType="image/jpeg"/>
  <Override PartName="/ppt/media/image105.jpeg" ContentType="image/jpeg"/>
  <Override PartName="/ppt/media/image101.png" ContentType="image/png"/>
  <Override PartName="/ppt/media/image85.jpeg" ContentType="image/jpeg"/>
  <Override PartName="/ppt/media/image108.png" ContentType="image/png"/>
  <Override PartName="/ppt/media/image88.jpeg" ContentType="image/jpeg"/>
  <Override PartName="/ppt/media/image98.png" ContentType="image/png"/>
  <Override PartName="/ppt/media/image114.png" ContentType="image/png"/>
  <Override PartName="/ppt/media/image68.png" ContentType="image/png"/>
  <Override PartName="/ppt/media/image120.png" ContentType="image/png"/>
  <Override PartName="/ppt/media/image67.jpeg" ContentType="image/jpeg"/>
  <Override PartName="/ppt/media/image64.png" ContentType="image/png"/>
  <Override PartName="/ppt/media/image77.jpeg" ContentType="image/jpeg"/>
  <Override PartName="/ppt/media/image60.jpeg" ContentType="image/jpeg"/>
  <Override PartName="/ppt/media/image118.jpeg" ContentType="image/jpeg"/>
  <Override PartName="/ppt/media/image81.jpeg" ContentType="image/jpeg"/>
  <Override PartName="/ppt/media/image75.png" ContentType="image/png"/>
  <Override PartName="/ppt/media/image22.jpeg" ContentType="image/jpeg"/>
  <Override PartName="/ppt/media/image39.png" ContentType="image/png"/>
  <Override PartName="/ppt/media/image9.png" ContentType="image/png"/>
  <Override PartName="/ppt/media/image86.png" ContentType="image/png"/>
  <Override PartName="/ppt/media/image21.jpeg" ContentType="image/jpeg"/>
  <Override PartName="/ppt/media/image100.jpeg" ContentType="image/jpeg"/>
  <Override PartName="/ppt/media/image80.jpeg" ContentType="image/jpeg"/>
  <Override PartName="/ppt/media/image112.jpeg" ContentType="image/jpeg"/>
  <Override PartName="/ppt/media/image15.png" ContentType="image/png"/>
  <Override PartName="/ppt/media/image92.jpeg" ContentType="image/jpeg"/>
  <Override PartName="/ppt/media/image106.png" ContentType="image/png"/>
  <Override PartName="/ppt/media/image16.jpeg" ContentType="image/jpeg"/>
  <Override PartName="/ppt/media/image41.jpeg" ContentType="image/jpeg"/>
  <Override PartName="/ppt/media/image66.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_rels/slide17.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33.xml.rels" ContentType="application/vnd.openxmlformats-package.relationships+xml"/>
  <Override PartName="/ppt/slides/_rels/slide6.xml.rels" ContentType="application/vnd.openxmlformats-package.relationships+xml"/>
  <Override PartName="/ppt/slides/_rels/slide41.xml.rels" ContentType="application/vnd.openxmlformats-package.relationships+xml"/>
  <Override PartName="/ppt/slides/_rels/slide34.xml.rels" ContentType="application/vnd.openxmlformats-package.relationships+xml"/>
  <Override PartName="/ppt/slides/_rels/slide29.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3.xml.rels" ContentType="application/vnd.openxmlformats-package.relationships+xml"/>
  <Override PartName="/ppt/slides/_rels/slide38.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37.xml.rels" ContentType="application/vnd.openxmlformats-package.relationships+xml"/>
  <Override PartName="/ppt/slides/_rels/slide2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8.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31.xml.rels" ContentType="application/vnd.openxmlformats-package.relationships+xml"/>
  <Override PartName="/ppt/slides/_rels/slide15.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7.xml.rels" ContentType="application/vnd.openxmlformats-package.relationships+xml"/>
  <Override PartName="/ppt/slides/_rels/slide35.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41.xml" ContentType="application/vnd.openxmlformats-officedocument.presentationml.slide+xml"/>
  <Override PartName="/ppt/slides/slide6.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de-DE" sz="1800" spc="-1" strike="noStrike">
                <a:solidFill>
                  <a:srgbClr val="000000"/>
                </a:solidFill>
                <a:latin typeface="Calibri"/>
              </a:rPr>
              <a:t>Click to move the slide</a:t>
            </a:r>
            <a:endParaRPr b="0" lang="de-DE" sz="1800" spc="-1" strike="noStrike">
              <a:solidFill>
                <a:srgbClr val="000000"/>
              </a:solidFill>
              <a:latin typeface="Calibri"/>
            </a:endParaRPr>
          </a:p>
        </p:txBody>
      </p:sp>
      <p:sp>
        <p:nvSpPr>
          <p:cNvPr id="83" name="PlaceHolder 2"/>
          <p:cNvSpPr>
            <a:spLocks noGrp="1"/>
          </p:cNvSpPr>
          <p:nvPr>
            <p:ph type="body"/>
          </p:nvPr>
        </p:nvSpPr>
        <p:spPr>
          <a:xfrm>
            <a:off x="756000" y="5078520"/>
            <a:ext cx="6047640" cy="4811040"/>
          </a:xfrm>
          <a:prstGeom prst="rect">
            <a:avLst/>
          </a:prstGeom>
        </p:spPr>
        <p:txBody>
          <a:bodyPr lIns="0" rIns="0" tIns="0" bIns="0">
            <a:noAutofit/>
          </a:bodyPr>
          <a:p>
            <a:r>
              <a:rPr b="0" lang="de-DE" sz="2000" spc="-1" strike="noStrike">
                <a:latin typeface="Arial"/>
              </a:rPr>
              <a:t>Click to edit the notes format</a:t>
            </a:r>
            <a:endParaRPr b="0" lang="de-DE" sz="2000" spc="-1" strike="noStrike">
              <a:latin typeface="Arial"/>
            </a:endParaRPr>
          </a:p>
        </p:txBody>
      </p:sp>
      <p:sp>
        <p:nvSpPr>
          <p:cNvPr id="84" name="PlaceHolder 3"/>
          <p:cNvSpPr>
            <a:spLocks noGrp="1"/>
          </p:cNvSpPr>
          <p:nvPr>
            <p:ph type="hdr"/>
          </p:nvPr>
        </p:nvSpPr>
        <p:spPr>
          <a:xfrm>
            <a:off x="0" y="0"/>
            <a:ext cx="3280680" cy="534240"/>
          </a:xfrm>
          <a:prstGeom prst="rect">
            <a:avLst/>
          </a:prstGeom>
        </p:spPr>
        <p:txBody>
          <a:bodyPr lIns="0" rIns="0" tIns="0" bIns="0">
            <a:noAutofit/>
          </a:bodyPr>
          <a:p>
            <a:r>
              <a:rPr b="0" lang="de-DE" sz="1400" spc="-1" strike="noStrike">
                <a:latin typeface="Times New Roman"/>
              </a:rPr>
              <a:t>&lt;header&gt;</a:t>
            </a:r>
            <a:endParaRPr b="0" lang="de-DE" sz="1400" spc="-1" strike="noStrike">
              <a:latin typeface="Times New Roman"/>
            </a:endParaRPr>
          </a:p>
        </p:txBody>
      </p:sp>
      <p:sp>
        <p:nvSpPr>
          <p:cNvPr id="85" name="PlaceHolder 4"/>
          <p:cNvSpPr>
            <a:spLocks noGrp="1"/>
          </p:cNvSpPr>
          <p:nvPr>
            <p:ph type="dt"/>
          </p:nvPr>
        </p:nvSpPr>
        <p:spPr>
          <a:xfrm>
            <a:off x="4278960" y="0"/>
            <a:ext cx="3280680" cy="534240"/>
          </a:xfrm>
          <a:prstGeom prst="rect">
            <a:avLst/>
          </a:prstGeom>
        </p:spPr>
        <p:txBody>
          <a:bodyPr lIns="0" rIns="0" tIns="0" bIns="0">
            <a:noAutofit/>
          </a:bodyPr>
          <a:p>
            <a:pPr algn="r"/>
            <a:r>
              <a:rPr b="0" lang="de-DE" sz="1400" spc="-1" strike="noStrike">
                <a:latin typeface="Times New Roman"/>
              </a:rPr>
              <a:t>&lt;date/time&gt;</a:t>
            </a:r>
            <a:endParaRPr b="0" lang="de-DE" sz="1400" spc="-1" strike="noStrike">
              <a:latin typeface="Times New Roman"/>
            </a:endParaRPr>
          </a:p>
        </p:txBody>
      </p:sp>
      <p:sp>
        <p:nvSpPr>
          <p:cNvPr id="86" name="PlaceHolder 5"/>
          <p:cNvSpPr>
            <a:spLocks noGrp="1"/>
          </p:cNvSpPr>
          <p:nvPr>
            <p:ph type="ftr"/>
          </p:nvPr>
        </p:nvSpPr>
        <p:spPr>
          <a:xfrm>
            <a:off x="0" y="10157400"/>
            <a:ext cx="3280680" cy="534240"/>
          </a:xfrm>
          <a:prstGeom prst="rect">
            <a:avLst/>
          </a:prstGeom>
        </p:spPr>
        <p:txBody>
          <a:bodyPr lIns="0" rIns="0" tIns="0" bIns="0" anchor="b">
            <a:noAutofit/>
          </a:bodyPr>
          <a:p>
            <a:r>
              <a:rPr b="0" lang="de-DE" sz="1400" spc="-1" strike="noStrike">
                <a:latin typeface="Times New Roman"/>
              </a:rPr>
              <a:t>&lt;footer&gt;</a:t>
            </a:r>
            <a:endParaRPr b="0" lang="de-DE" sz="1400" spc="-1" strike="noStrike">
              <a:latin typeface="Times New Roman"/>
            </a:endParaRPr>
          </a:p>
        </p:txBody>
      </p:sp>
      <p:sp>
        <p:nvSpPr>
          <p:cNvPr id="87"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C16CA842-99BE-4E91-A64D-3C230A394219}" type="slidenum">
              <a:rPr b="0" lang="de-DE" sz="1400" spc="-1" strike="noStrike">
                <a:latin typeface="Times New Roman"/>
              </a:rPr>
              <a:t>&lt;number&gt;</a:t>
            </a:fld>
            <a:endParaRPr b="0" lang="de-DE"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PlaceHolder 1"/>
          <p:cNvSpPr>
            <a:spLocks noGrp="1"/>
          </p:cNvSpPr>
          <p:nvPr>
            <p:ph type="sldImg"/>
          </p:nvPr>
        </p:nvSpPr>
        <p:spPr>
          <a:xfrm>
            <a:off x="685800" y="1143000"/>
            <a:ext cx="5486040" cy="3085920"/>
          </a:xfrm>
          <a:prstGeom prst="rect">
            <a:avLst/>
          </a:prstGeom>
        </p:spPr>
      </p:sp>
      <p:sp>
        <p:nvSpPr>
          <p:cNvPr id="294" name="PlaceHolder 2"/>
          <p:cNvSpPr>
            <a:spLocks noGrp="1"/>
          </p:cNvSpPr>
          <p:nvPr>
            <p:ph type="body"/>
          </p:nvPr>
        </p:nvSpPr>
        <p:spPr>
          <a:xfrm>
            <a:off x="685800" y="4400640"/>
            <a:ext cx="5486040" cy="3600000"/>
          </a:xfrm>
          <a:prstGeom prst="rect">
            <a:avLst/>
          </a:prstGeom>
        </p:spPr>
        <p:txBody>
          <a:bodyPr>
            <a:noAutofit/>
          </a:bodyPr>
          <a:p>
            <a:endParaRPr b="0" lang="de-DE" sz="2000" spc="-1" strike="noStrike">
              <a:latin typeface="Arial"/>
            </a:endParaRPr>
          </a:p>
        </p:txBody>
      </p:sp>
      <p:sp>
        <p:nvSpPr>
          <p:cNvPr id="295" name="TextShape 3"/>
          <p:cNvSpPr txBox="1"/>
          <p:nvPr/>
        </p:nvSpPr>
        <p:spPr>
          <a:xfrm>
            <a:off x="3884760" y="8685360"/>
            <a:ext cx="2971440" cy="458280"/>
          </a:xfrm>
          <a:prstGeom prst="rect">
            <a:avLst/>
          </a:prstGeom>
          <a:noFill/>
          <a:ln>
            <a:noFill/>
          </a:ln>
        </p:spPr>
        <p:txBody>
          <a:bodyPr anchor="b">
            <a:noAutofit/>
          </a:bodyPr>
          <a:p>
            <a:pPr algn="r">
              <a:lnSpc>
                <a:spcPct val="100000"/>
              </a:lnSpc>
            </a:pPr>
            <a:fld id="{C369D438-3EA8-4BE1-A6BB-D552040D0C9C}"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PlaceHolder 1"/>
          <p:cNvSpPr>
            <a:spLocks noGrp="1"/>
          </p:cNvSpPr>
          <p:nvPr>
            <p:ph type="sldImg"/>
          </p:nvPr>
        </p:nvSpPr>
        <p:spPr>
          <a:xfrm>
            <a:off x="685800" y="1143000"/>
            <a:ext cx="5486040" cy="3085920"/>
          </a:xfrm>
          <a:prstGeom prst="rect">
            <a:avLst/>
          </a:prstGeom>
        </p:spPr>
      </p:sp>
      <p:sp>
        <p:nvSpPr>
          <p:cNvPr id="297"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de-DE" sz="2000" spc="-1" strike="noStrike">
                <a:latin typeface="Arial"/>
              </a:rPr>
              <a:t>Bild einfügen</a:t>
            </a:r>
            <a:endParaRPr b="0" lang="de-DE" sz="2000" spc="-1" strike="noStrike">
              <a:latin typeface="Arial"/>
            </a:endParaRPr>
          </a:p>
        </p:txBody>
      </p:sp>
      <p:sp>
        <p:nvSpPr>
          <p:cNvPr id="298" name="TextShape 3"/>
          <p:cNvSpPr txBox="1"/>
          <p:nvPr/>
        </p:nvSpPr>
        <p:spPr>
          <a:xfrm>
            <a:off x="3884760" y="8685360"/>
            <a:ext cx="2971440" cy="458280"/>
          </a:xfrm>
          <a:prstGeom prst="rect">
            <a:avLst/>
          </a:prstGeom>
          <a:noFill/>
          <a:ln>
            <a:noFill/>
          </a:ln>
        </p:spPr>
        <p:txBody>
          <a:bodyPr anchor="b">
            <a:noAutofit/>
          </a:bodyPr>
          <a:p>
            <a:pPr algn="r">
              <a:lnSpc>
                <a:spcPct val="100000"/>
              </a:lnSpc>
            </a:pPr>
            <a:fld id="{8D6DEF58-7CDD-4729-A0D5-4F431895F193}"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PlaceHolder 1"/>
          <p:cNvSpPr>
            <a:spLocks noGrp="1"/>
          </p:cNvSpPr>
          <p:nvPr>
            <p:ph type="sldImg"/>
          </p:nvPr>
        </p:nvSpPr>
        <p:spPr>
          <a:xfrm>
            <a:off x="685800" y="1143000"/>
            <a:ext cx="5486040" cy="3085920"/>
          </a:xfrm>
          <a:prstGeom prst="rect">
            <a:avLst/>
          </a:prstGeom>
        </p:spPr>
      </p:sp>
      <p:sp>
        <p:nvSpPr>
          <p:cNvPr id="300"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de-DE" sz="2000" spc="-1" strike="noStrike">
                <a:latin typeface="Arial"/>
              </a:rPr>
              <a:t>60 % der Emissionen des Verkehrs entstehen durch Autos.</a:t>
            </a:r>
            <a:endParaRPr b="0" lang="de-DE" sz="2000" spc="-1" strike="noStrike">
              <a:latin typeface="Arial"/>
            </a:endParaRPr>
          </a:p>
        </p:txBody>
      </p:sp>
      <p:sp>
        <p:nvSpPr>
          <p:cNvPr id="301" name="TextShape 3"/>
          <p:cNvSpPr txBox="1"/>
          <p:nvPr/>
        </p:nvSpPr>
        <p:spPr>
          <a:xfrm>
            <a:off x="3884760" y="8685360"/>
            <a:ext cx="2971440" cy="458280"/>
          </a:xfrm>
          <a:prstGeom prst="rect">
            <a:avLst/>
          </a:prstGeom>
          <a:noFill/>
          <a:ln>
            <a:noFill/>
          </a:ln>
        </p:spPr>
        <p:txBody>
          <a:bodyPr anchor="b">
            <a:noAutofit/>
          </a:bodyPr>
          <a:p>
            <a:pPr algn="r">
              <a:lnSpc>
                <a:spcPct val="100000"/>
              </a:lnSpc>
            </a:pPr>
            <a:fld id="{7F1661D2-B06E-4441-823C-3706D544D2C2}"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PlaceHolder 1"/>
          <p:cNvSpPr>
            <a:spLocks noGrp="1"/>
          </p:cNvSpPr>
          <p:nvPr>
            <p:ph type="sldImg"/>
          </p:nvPr>
        </p:nvSpPr>
        <p:spPr>
          <a:xfrm>
            <a:off x="685800" y="1143000"/>
            <a:ext cx="5486040" cy="3085920"/>
          </a:xfrm>
          <a:prstGeom prst="rect">
            <a:avLst/>
          </a:prstGeom>
        </p:spPr>
      </p:sp>
      <p:sp>
        <p:nvSpPr>
          <p:cNvPr id="303"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de-DE" sz="2000" spc="-1" strike="noStrike">
                <a:latin typeface="Arial"/>
              </a:rPr>
              <a:t>Bild einfügen</a:t>
            </a:r>
            <a:endParaRPr b="0" lang="de-DE" sz="2000" spc="-1" strike="noStrike">
              <a:latin typeface="Arial"/>
            </a:endParaRPr>
          </a:p>
        </p:txBody>
      </p:sp>
      <p:sp>
        <p:nvSpPr>
          <p:cNvPr id="304" name="TextShape 3"/>
          <p:cNvSpPr txBox="1"/>
          <p:nvPr/>
        </p:nvSpPr>
        <p:spPr>
          <a:xfrm>
            <a:off x="3884760" y="8685360"/>
            <a:ext cx="2971440" cy="458280"/>
          </a:xfrm>
          <a:prstGeom prst="rect">
            <a:avLst/>
          </a:prstGeom>
          <a:noFill/>
          <a:ln>
            <a:noFill/>
          </a:ln>
        </p:spPr>
        <p:txBody>
          <a:bodyPr anchor="b">
            <a:noAutofit/>
          </a:bodyPr>
          <a:p>
            <a:pPr algn="r">
              <a:lnSpc>
                <a:spcPct val="100000"/>
              </a:lnSpc>
            </a:pPr>
            <a:fld id="{C2A9C650-F34E-4649-B2CD-D80C80282221}"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PlaceHolder 1"/>
          <p:cNvSpPr>
            <a:spLocks noGrp="1"/>
          </p:cNvSpPr>
          <p:nvPr>
            <p:ph type="sldImg"/>
          </p:nvPr>
        </p:nvSpPr>
        <p:spPr>
          <a:xfrm>
            <a:off x="685800" y="1143000"/>
            <a:ext cx="5486040" cy="3085920"/>
          </a:xfrm>
          <a:prstGeom prst="rect">
            <a:avLst/>
          </a:prstGeom>
        </p:spPr>
      </p:sp>
      <p:sp>
        <p:nvSpPr>
          <p:cNvPr id="306"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de-DE" sz="2000" spc="-1" strike="noStrike">
                <a:latin typeface="Arial"/>
              </a:rPr>
              <a:t>Bild einfügen</a:t>
            </a:r>
            <a:endParaRPr b="0" lang="de-DE" sz="2000" spc="-1" strike="noStrike">
              <a:latin typeface="Arial"/>
            </a:endParaRPr>
          </a:p>
        </p:txBody>
      </p:sp>
      <p:sp>
        <p:nvSpPr>
          <p:cNvPr id="307" name="TextShape 3"/>
          <p:cNvSpPr txBox="1"/>
          <p:nvPr/>
        </p:nvSpPr>
        <p:spPr>
          <a:xfrm>
            <a:off x="3884760" y="8685360"/>
            <a:ext cx="2971440" cy="458280"/>
          </a:xfrm>
          <a:prstGeom prst="rect">
            <a:avLst/>
          </a:prstGeom>
          <a:noFill/>
          <a:ln>
            <a:noFill/>
          </a:ln>
        </p:spPr>
        <p:txBody>
          <a:bodyPr anchor="b">
            <a:noAutofit/>
          </a:bodyPr>
          <a:p>
            <a:pPr algn="r">
              <a:lnSpc>
                <a:spcPct val="100000"/>
              </a:lnSpc>
            </a:pPr>
            <a:fld id="{887B9BE7-E970-4B33-9BCC-6D0F4302CA36}"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8" name="PlaceHolder 1"/>
          <p:cNvSpPr>
            <a:spLocks noGrp="1"/>
          </p:cNvSpPr>
          <p:nvPr>
            <p:ph type="sldImg"/>
          </p:nvPr>
        </p:nvSpPr>
        <p:spPr>
          <a:xfrm>
            <a:off x="685800" y="1143000"/>
            <a:ext cx="5486040" cy="3085920"/>
          </a:xfrm>
          <a:prstGeom prst="rect">
            <a:avLst/>
          </a:prstGeom>
        </p:spPr>
      </p:sp>
      <p:sp>
        <p:nvSpPr>
          <p:cNvPr id="309" name="PlaceHolder 2"/>
          <p:cNvSpPr>
            <a:spLocks noGrp="1"/>
          </p:cNvSpPr>
          <p:nvPr>
            <p:ph type="body"/>
          </p:nvPr>
        </p:nvSpPr>
        <p:spPr>
          <a:xfrm>
            <a:off x="685800" y="4400640"/>
            <a:ext cx="5486040" cy="3600000"/>
          </a:xfrm>
          <a:prstGeom prst="rect">
            <a:avLst/>
          </a:prstGeom>
        </p:spPr>
        <p:txBody>
          <a:bodyPr>
            <a:noAutofit/>
          </a:bodyPr>
          <a:p>
            <a:endParaRPr b="0" lang="de-DE" sz="2000" spc="-1" strike="noStrike">
              <a:latin typeface="Arial"/>
            </a:endParaRPr>
          </a:p>
        </p:txBody>
      </p:sp>
      <p:sp>
        <p:nvSpPr>
          <p:cNvPr id="310" name="TextShape 3"/>
          <p:cNvSpPr txBox="1"/>
          <p:nvPr/>
        </p:nvSpPr>
        <p:spPr>
          <a:xfrm>
            <a:off x="3884760" y="8685360"/>
            <a:ext cx="2971440" cy="458280"/>
          </a:xfrm>
          <a:prstGeom prst="rect">
            <a:avLst/>
          </a:prstGeom>
          <a:noFill/>
          <a:ln>
            <a:noFill/>
          </a:ln>
        </p:spPr>
        <p:txBody>
          <a:bodyPr anchor="b">
            <a:noAutofit/>
          </a:bodyPr>
          <a:p>
            <a:pPr algn="r">
              <a:lnSpc>
                <a:spcPct val="100000"/>
              </a:lnSpc>
            </a:pPr>
            <a:fld id="{1F236707-271C-4F08-8171-6E59A1E7C671}"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PlaceHolder 1"/>
          <p:cNvSpPr>
            <a:spLocks noGrp="1"/>
          </p:cNvSpPr>
          <p:nvPr>
            <p:ph type="sldImg"/>
          </p:nvPr>
        </p:nvSpPr>
        <p:spPr>
          <a:xfrm>
            <a:off x="685800" y="1143000"/>
            <a:ext cx="5486040" cy="3085920"/>
          </a:xfrm>
          <a:prstGeom prst="rect">
            <a:avLst/>
          </a:prstGeom>
        </p:spPr>
      </p:sp>
      <p:sp>
        <p:nvSpPr>
          <p:cNvPr id="312" name="PlaceHolder 2"/>
          <p:cNvSpPr>
            <a:spLocks noGrp="1"/>
          </p:cNvSpPr>
          <p:nvPr>
            <p:ph type="body"/>
          </p:nvPr>
        </p:nvSpPr>
        <p:spPr>
          <a:xfrm>
            <a:off x="685800" y="4400640"/>
            <a:ext cx="5486040" cy="3600000"/>
          </a:xfrm>
          <a:prstGeom prst="rect">
            <a:avLst/>
          </a:prstGeom>
        </p:spPr>
        <p:txBody>
          <a:bodyPr>
            <a:noAutofit/>
          </a:bodyPr>
          <a:p>
            <a:endParaRPr b="0" lang="de-DE" sz="2000" spc="-1" strike="noStrike">
              <a:latin typeface="Arial"/>
            </a:endParaRPr>
          </a:p>
        </p:txBody>
      </p:sp>
      <p:sp>
        <p:nvSpPr>
          <p:cNvPr id="313" name="TextShape 3"/>
          <p:cNvSpPr txBox="1"/>
          <p:nvPr/>
        </p:nvSpPr>
        <p:spPr>
          <a:xfrm>
            <a:off x="3884760" y="8685360"/>
            <a:ext cx="2971440" cy="458280"/>
          </a:xfrm>
          <a:prstGeom prst="rect">
            <a:avLst/>
          </a:prstGeom>
          <a:noFill/>
          <a:ln>
            <a:noFill/>
          </a:ln>
        </p:spPr>
        <p:txBody>
          <a:bodyPr anchor="b">
            <a:noAutofit/>
          </a:bodyPr>
          <a:p>
            <a:pPr algn="r">
              <a:lnSpc>
                <a:spcPct val="100000"/>
              </a:lnSpc>
            </a:pPr>
            <a:fld id="{3D785887-7385-4386-A08F-04C65FE51AF5}"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PlaceHolder 1"/>
          <p:cNvSpPr>
            <a:spLocks noGrp="1"/>
          </p:cNvSpPr>
          <p:nvPr>
            <p:ph type="sldImg"/>
          </p:nvPr>
        </p:nvSpPr>
        <p:spPr>
          <a:xfrm>
            <a:off x="685800" y="1143000"/>
            <a:ext cx="5486040" cy="3085920"/>
          </a:xfrm>
          <a:prstGeom prst="rect">
            <a:avLst/>
          </a:prstGeom>
        </p:spPr>
      </p:sp>
      <p:sp>
        <p:nvSpPr>
          <p:cNvPr id="315" name="PlaceHolder 2"/>
          <p:cNvSpPr>
            <a:spLocks noGrp="1"/>
          </p:cNvSpPr>
          <p:nvPr>
            <p:ph type="body"/>
          </p:nvPr>
        </p:nvSpPr>
        <p:spPr>
          <a:xfrm>
            <a:off x="685800" y="4400640"/>
            <a:ext cx="5486040" cy="3600000"/>
          </a:xfrm>
          <a:prstGeom prst="rect">
            <a:avLst/>
          </a:prstGeom>
        </p:spPr>
        <p:txBody>
          <a:bodyPr>
            <a:noAutofit/>
          </a:bodyPr>
          <a:p>
            <a:endParaRPr b="0" lang="de-DE" sz="2000" spc="-1" strike="noStrike">
              <a:latin typeface="Arial"/>
            </a:endParaRPr>
          </a:p>
        </p:txBody>
      </p:sp>
      <p:sp>
        <p:nvSpPr>
          <p:cNvPr id="316" name="TextShape 3"/>
          <p:cNvSpPr txBox="1"/>
          <p:nvPr/>
        </p:nvSpPr>
        <p:spPr>
          <a:xfrm>
            <a:off x="3884760" y="8685360"/>
            <a:ext cx="2971440" cy="458280"/>
          </a:xfrm>
          <a:prstGeom prst="rect">
            <a:avLst/>
          </a:prstGeom>
          <a:noFill/>
          <a:ln>
            <a:noFill/>
          </a:ln>
        </p:spPr>
        <p:txBody>
          <a:bodyPr anchor="b">
            <a:noAutofit/>
          </a:bodyPr>
          <a:p>
            <a:pPr algn="r">
              <a:lnSpc>
                <a:spcPct val="100000"/>
              </a:lnSpc>
            </a:pPr>
            <a:fld id="{D1C4C920-0D0B-4201-9E61-3987C23C088D}"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PlaceHolder 1"/>
          <p:cNvSpPr>
            <a:spLocks noGrp="1"/>
          </p:cNvSpPr>
          <p:nvPr>
            <p:ph type="sldImg"/>
          </p:nvPr>
        </p:nvSpPr>
        <p:spPr>
          <a:xfrm>
            <a:off x="685800" y="1143000"/>
            <a:ext cx="5486040" cy="3085920"/>
          </a:xfrm>
          <a:prstGeom prst="rect">
            <a:avLst/>
          </a:prstGeom>
        </p:spPr>
      </p:sp>
      <p:sp>
        <p:nvSpPr>
          <p:cNvPr id="318" name="PlaceHolder 2"/>
          <p:cNvSpPr>
            <a:spLocks noGrp="1"/>
          </p:cNvSpPr>
          <p:nvPr>
            <p:ph type="body"/>
          </p:nvPr>
        </p:nvSpPr>
        <p:spPr>
          <a:xfrm>
            <a:off x="685800" y="4400640"/>
            <a:ext cx="5486040" cy="3600000"/>
          </a:xfrm>
          <a:prstGeom prst="rect">
            <a:avLst/>
          </a:prstGeom>
        </p:spPr>
        <p:txBody>
          <a:bodyPr>
            <a:noAutofit/>
          </a:bodyPr>
          <a:p>
            <a:endParaRPr b="0" lang="de-DE" sz="2000" spc="-1" strike="noStrike">
              <a:latin typeface="Arial"/>
            </a:endParaRPr>
          </a:p>
        </p:txBody>
      </p:sp>
      <p:sp>
        <p:nvSpPr>
          <p:cNvPr id="319" name="TextShape 3"/>
          <p:cNvSpPr txBox="1"/>
          <p:nvPr/>
        </p:nvSpPr>
        <p:spPr>
          <a:xfrm>
            <a:off x="3884760" y="8685360"/>
            <a:ext cx="2971440" cy="458280"/>
          </a:xfrm>
          <a:prstGeom prst="rect">
            <a:avLst/>
          </a:prstGeom>
          <a:noFill/>
          <a:ln>
            <a:noFill/>
          </a:ln>
        </p:spPr>
        <p:txBody>
          <a:bodyPr anchor="b">
            <a:noAutofit/>
          </a:bodyPr>
          <a:p>
            <a:pPr algn="r">
              <a:lnSpc>
                <a:spcPct val="100000"/>
              </a:lnSpc>
            </a:pPr>
            <a:fld id="{17710493-D10A-46DC-A2C7-A0CFEE030E92}"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PlaceHolder 1"/>
          <p:cNvSpPr>
            <a:spLocks noGrp="1"/>
          </p:cNvSpPr>
          <p:nvPr>
            <p:ph type="sldImg"/>
          </p:nvPr>
        </p:nvSpPr>
        <p:spPr>
          <a:xfrm>
            <a:off x="685800" y="1143000"/>
            <a:ext cx="5486040" cy="3085920"/>
          </a:xfrm>
          <a:prstGeom prst="rect">
            <a:avLst/>
          </a:prstGeom>
        </p:spPr>
      </p:sp>
      <p:sp>
        <p:nvSpPr>
          <p:cNvPr id="321"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de-DE" sz="2000" spc="-1" strike="noStrike">
                <a:latin typeface="Arial"/>
              </a:rPr>
              <a:t>1. Mobilität als Teil der sozialen Daseinsvorsorge § d.h. es ist Grundvoraussetzung, um am Leben teilzuhaben, nicht nur für Lohnarbeit, sondern auch und v.a. für soziale Begegnung, für Freizeit, für Kultur, etc. § je mobiler ich bin, desto mehr kann ich partizipieren: Mobilität als Frage von demokratischer Teilhabe § das gilt ganz besonders für Menschen in ländlichen Räumen</a:t>
            </a:r>
            <a:endParaRPr b="0" lang="de-DE" sz="2000" spc="-1" strike="noStrike">
              <a:latin typeface="Arial"/>
            </a:endParaRPr>
          </a:p>
          <a:p>
            <a:pPr marL="216000" indent="-216000">
              <a:lnSpc>
                <a:spcPct val="100000"/>
              </a:lnSpc>
            </a:pPr>
            <a:r>
              <a:rPr b="0" lang="de-DE" sz="2000" spc="-1" strike="noStrike">
                <a:latin typeface="Arial"/>
              </a:rPr>
              <a:t>2. Weg von der „Norm“ hin zur Ausrichtung an den Schwachen der Gesellschaft § d.h. an Alten, Kranken, Eingeschränkten, Kindern, rassifizierten und sexualisierten Personen etc., survival of the fittest umgedreht; § d.h. solidarische Perspektive auf Mobilität § Beispiel: Länge von Ampelschaltungen, Höhe von Bordsteinkanten, Platz für Kinderwägen in Bussen, etc.</a:t>
            </a:r>
            <a:endParaRPr b="0" lang="de-DE" sz="2000" spc="-1" strike="noStrike">
              <a:latin typeface="Arial"/>
            </a:endParaRPr>
          </a:p>
          <a:p>
            <a:pPr marL="216000" indent="-216000">
              <a:lnSpc>
                <a:spcPct val="100000"/>
              </a:lnSpc>
            </a:pPr>
            <a:r>
              <a:rPr b="0" lang="de-DE" sz="2000" spc="-1" strike="noStrike">
                <a:latin typeface="Arial"/>
              </a:rPr>
              <a:t>3. Partizipation &amp; Repräsentation § wir brauchen mehr diverse Stimmen in Politik &amp; Verwaltung, in der Planung und der Umsetzung § neue Perspektiven und Lebensrealitäten § weg von singulären Profitinteressen hin zu kollektiven und solidarischem Gemeinwohlhandeln als Ziel von Verkehrspolitik</a:t>
            </a:r>
            <a:endParaRPr b="0" lang="de-DE" sz="2000" spc="-1" strike="noStrike">
              <a:latin typeface="Arial"/>
            </a:endParaRPr>
          </a:p>
          <a:p>
            <a:pPr marL="216000" indent="-216000">
              <a:lnSpc>
                <a:spcPct val="100000"/>
              </a:lnSpc>
            </a:pPr>
            <a:r>
              <a:rPr b="0" lang="de-DE" sz="2000" spc="-1" strike="noStrike">
                <a:latin typeface="Arial"/>
              </a:rPr>
              <a:t>4. Sicherheit als oberste Priorität § Unterwegs zu sein, darf kein Unsicherheitsfaktor sein! § es geht nicht nur um Verkehrssicherheit, sondern um Sicherheit im öffentlichen Raum, um Bedrohungen durch z.B. Rassismus oder Sexismus § </a:t>
            </a:r>
            <a:br/>
            <a:r>
              <a:rPr b="0" lang="de-DE" sz="2000" spc="-1" strike="noStrike">
                <a:latin typeface="Arial"/>
              </a:rPr>
              <a:t>Frage muss sein: Wie schaffen wir (öffentliche) Räume, in denen sich tatsächlich ALLE wohlfühlen</a:t>
            </a:r>
            <a:endParaRPr b="0" lang="de-DE" sz="2000" spc="-1" strike="noStrike">
              <a:latin typeface="Arial"/>
            </a:endParaRPr>
          </a:p>
          <a:p>
            <a:pPr marL="216000" indent="-216000">
              <a:lnSpc>
                <a:spcPct val="100000"/>
              </a:lnSpc>
            </a:pPr>
            <a:endParaRPr b="0" lang="de-DE" sz="2000" spc="-1" strike="noStrike">
              <a:latin typeface="Arial"/>
            </a:endParaRPr>
          </a:p>
        </p:txBody>
      </p:sp>
      <p:sp>
        <p:nvSpPr>
          <p:cNvPr id="322" name="TextShape 3"/>
          <p:cNvSpPr txBox="1"/>
          <p:nvPr/>
        </p:nvSpPr>
        <p:spPr>
          <a:xfrm>
            <a:off x="3884760" y="8685360"/>
            <a:ext cx="2971440" cy="458280"/>
          </a:xfrm>
          <a:prstGeom prst="rect">
            <a:avLst/>
          </a:prstGeom>
          <a:noFill/>
          <a:ln>
            <a:noFill/>
          </a:ln>
        </p:spPr>
        <p:txBody>
          <a:bodyPr anchor="b">
            <a:noAutofit/>
          </a:bodyPr>
          <a:p>
            <a:pPr algn="r">
              <a:lnSpc>
                <a:spcPct val="100000"/>
              </a:lnSpc>
            </a:pPr>
            <a:fld id="{F312D363-4F85-43A1-96CD-AF0918CF1FD3}"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PlaceHolder 1"/>
          <p:cNvSpPr>
            <a:spLocks noGrp="1"/>
          </p:cNvSpPr>
          <p:nvPr>
            <p:ph type="sldImg"/>
          </p:nvPr>
        </p:nvSpPr>
        <p:spPr>
          <a:xfrm>
            <a:off x="685800" y="1143000"/>
            <a:ext cx="5486040" cy="3085920"/>
          </a:xfrm>
          <a:prstGeom prst="rect">
            <a:avLst/>
          </a:prstGeom>
        </p:spPr>
      </p:sp>
      <p:sp>
        <p:nvSpPr>
          <p:cNvPr id="270"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de-DE" sz="2000" spc="-1" strike="noStrike">
                <a:latin typeface="Arial"/>
              </a:rPr>
              <a:t>Inhaltsverzeichnis</a:t>
            </a:r>
            <a:endParaRPr b="0" lang="de-DE" sz="2000" spc="-1" strike="noStrike">
              <a:latin typeface="Arial"/>
            </a:endParaRPr>
          </a:p>
        </p:txBody>
      </p:sp>
      <p:sp>
        <p:nvSpPr>
          <p:cNvPr id="271" name="TextShape 3"/>
          <p:cNvSpPr txBox="1"/>
          <p:nvPr/>
        </p:nvSpPr>
        <p:spPr>
          <a:xfrm>
            <a:off x="3884760" y="8685360"/>
            <a:ext cx="2971440" cy="458280"/>
          </a:xfrm>
          <a:prstGeom prst="rect">
            <a:avLst/>
          </a:prstGeom>
          <a:noFill/>
          <a:ln>
            <a:noFill/>
          </a:ln>
        </p:spPr>
        <p:txBody>
          <a:bodyPr anchor="b">
            <a:noAutofit/>
          </a:bodyPr>
          <a:p>
            <a:pPr algn="r">
              <a:lnSpc>
                <a:spcPct val="100000"/>
              </a:lnSpc>
            </a:pPr>
            <a:fld id="{5BDF9B3B-913B-4470-9716-98C20BFB18FF}"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PlaceHolder 1"/>
          <p:cNvSpPr>
            <a:spLocks noGrp="1"/>
          </p:cNvSpPr>
          <p:nvPr>
            <p:ph type="sldImg"/>
          </p:nvPr>
        </p:nvSpPr>
        <p:spPr>
          <a:xfrm>
            <a:off x="685800" y="1143000"/>
            <a:ext cx="5486040" cy="3085920"/>
          </a:xfrm>
          <a:prstGeom prst="rect">
            <a:avLst/>
          </a:prstGeom>
        </p:spPr>
      </p:sp>
      <p:sp>
        <p:nvSpPr>
          <p:cNvPr id="324"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de-DE" sz="2000" spc="-1" strike="noStrike">
                <a:latin typeface="Arial"/>
              </a:rPr>
              <a:t>Und jetzt versteht sich die IAA als Ort der Mobilitätswende! </a:t>
            </a:r>
            <a:endParaRPr b="0" lang="de-DE" sz="2000" spc="-1" strike="noStrike">
              <a:latin typeface="Arial"/>
            </a:endParaRPr>
          </a:p>
        </p:txBody>
      </p:sp>
      <p:sp>
        <p:nvSpPr>
          <p:cNvPr id="325" name="TextShape 3"/>
          <p:cNvSpPr txBox="1"/>
          <p:nvPr/>
        </p:nvSpPr>
        <p:spPr>
          <a:xfrm>
            <a:off x="3884760" y="8685360"/>
            <a:ext cx="2971440" cy="458280"/>
          </a:xfrm>
          <a:prstGeom prst="rect">
            <a:avLst/>
          </a:prstGeom>
          <a:noFill/>
          <a:ln>
            <a:noFill/>
          </a:ln>
        </p:spPr>
        <p:txBody>
          <a:bodyPr anchor="b">
            <a:noAutofit/>
          </a:bodyPr>
          <a:p>
            <a:pPr algn="r">
              <a:lnSpc>
                <a:spcPct val="100000"/>
              </a:lnSpc>
            </a:pPr>
            <a:fld id="{830B6C4C-911F-4EEF-8269-C41EEB8904A7}"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6" name="PlaceHolder 1"/>
          <p:cNvSpPr>
            <a:spLocks noGrp="1"/>
          </p:cNvSpPr>
          <p:nvPr>
            <p:ph type="sldImg"/>
          </p:nvPr>
        </p:nvSpPr>
        <p:spPr>
          <a:xfrm>
            <a:off x="685800" y="1143000"/>
            <a:ext cx="5486040" cy="3085920"/>
          </a:xfrm>
          <a:prstGeom prst="rect">
            <a:avLst/>
          </a:prstGeom>
        </p:spPr>
      </p:sp>
      <p:sp>
        <p:nvSpPr>
          <p:cNvPr id="327"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de-DE" sz="2000" spc="-1" strike="noStrike">
                <a:latin typeface="Arial"/>
              </a:rPr>
              <a:t>Neue Mobilitätskonzepte, wie Autobahnen wo nur E-Autos fahren dürfen, oder Flugtaxis die durch die Städte fliegen sollen, statt inklusive Konzepte für den ÖPNV, Fahrradstraßen und Klimaneutralität</a:t>
            </a:r>
            <a:endParaRPr b="0" lang="de-DE" sz="2000" spc="-1" strike="noStrike">
              <a:latin typeface="Arial"/>
            </a:endParaRPr>
          </a:p>
        </p:txBody>
      </p:sp>
      <p:sp>
        <p:nvSpPr>
          <p:cNvPr id="328" name="TextShape 3"/>
          <p:cNvSpPr txBox="1"/>
          <p:nvPr/>
        </p:nvSpPr>
        <p:spPr>
          <a:xfrm>
            <a:off x="3884760" y="8685360"/>
            <a:ext cx="2971440" cy="458280"/>
          </a:xfrm>
          <a:prstGeom prst="rect">
            <a:avLst/>
          </a:prstGeom>
          <a:noFill/>
          <a:ln>
            <a:noFill/>
          </a:ln>
        </p:spPr>
        <p:txBody>
          <a:bodyPr anchor="b">
            <a:noAutofit/>
          </a:bodyPr>
          <a:p>
            <a:pPr algn="r">
              <a:lnSpc>
                <a:spcPct val="100000"/>
              </a:lnSpc>
            </a:pPr>
            <a:fld id="{7102BC71-ACB6-4BFE-9FB9-47A7556AA1BF}"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9" name="PlaceHolder 1"/>
          <p:cNvSpPr>
            <a:spLocks noGrp="1"/>
          </p:cNvSpPr>
          <p:nvPr>
            <p:ph type="sldImg"/>
          </p:nvPr>
        </p:nvSpPr>
        <p:spPr>
          <a:xfrm>
            <a:off x="685800" y="1143000"/>
            <a:ext cx="5486040" cy="3085920"/>
          </a:xfrm>
          <a:prstGeom prst="rect">
            <a:avLst/>
          </a:prstGeom>
        </p:spPr>
      </p:sp>
      <p:sp>
        <p:nvSpPr>
          <p:cNvPr id="330"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de-DE" sz="2000" spc="-1" strike="noStrike">
                <a:latin typeface="Arial"/>
              </a:rPr>
              <a:t>Höchste Zeit Sand ins das Getriebe der Autoindustrie zu streuen! Die Automesse ist nicht nur ein Greenwasing Event vom feinsten sondern auch ein Schauplatz von gesellschaftlich gebilligtem Sexismus und Objektivierung von Frauen. Macker und Autos auf den Müll!</a:t>
            </a:r>
            <a:endParaRPr b="0" lang="de-DE" sz="2000" spc="-1" strike="noStrike">
              <a:latin typeface="Arial"/>
            </a:endParaRPr>
          </a:p>
        </p:txBody>
      </p:sp>
      <p:sp>
        <p:nvSpPr>
          <p:cNvPr id="331" name="TextShape 3"/>
          <p:cNvSpPr txBox="1"/>
          <p:nvPr/>
        </p:nvSpPr>
        <p:spPr>
          <a:xfrm>
            <a:off x="3884760" y="8685360"/>
            <a:ext cx="2971440" cy="458280"/>
          </a:xfrm>
          <a:prstGeom prst="rect">
            <a:avLst/>
          </a:prstGeom>
          <a:noFill/>
          <a:ln>
            <a:noFill/>
          </a:ln>
        </p:spPr>
        <p:txBody>
          <a:bodyPr anchor="b">
            <a:noAutofit/>
          </a:bodyPr>
          <a:p>
            <a:pPr algn="r">
              <a:lnSpc>
                <a:spcPct val="100000"/>
              </a:lnSpc>
            </a:pPr>
            <a:fld id="{AE741DD6-DE62-4CB0-9F8D-2BFA2C748F53}"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PlaceHolder 1"/>
          <p:cNvSpPr>
            <a:spLocks noGrp="1"/>
          </p:cNvSpPr>
          <p:nvPr>
            <p:ph type="sldImg"/>
          </p:nvPr>
        </p:nvSpPr>
        <p:spPr>
          <a:xfrm>
            <a:off x="685800" y="1143000"/>
            <a:ext cx="5486040" cy="3085920"/>
          </a:xfrm>
          <a:prstGeom prst="rect">
            <a:avLst/>
          </a:prstGeom>
        </p:spPr>
      </p:sp>
      <p:sp>
        <p:nvSpPr>
          <p:cNvPr id="273" name="PlaceHolder 2"/>
          <p:cNvSpPr>
            <a:spLocks noGrp="1"/>
          </p:cNvSpPr>
          <p:nvPr>
            <p:ph type="body"/>
          </p:nvPr>
        </p:nvSpPr>
        <p:spPr>
          <a:xfrm>
            <a:off x="685800" y="4400640"/>
            <a:ext cx="5486040" cy="3600000"/>
          </a:xfrm>
          <a:prstGeom prst="rect">
            <a:avLst/>
          </a:prstGeom>
        </p:spPr>
        <p:txBody>
          <a:bodyPr>
            <a:noAutofit/>
          </a:bodyPr>
          <a:p>
            <a:endParaRPr b="0" lang="de-DE" sz="2000" spc="-1" strike="noStrike">
              <a:latin typeface="Arial"/>
            </a:endParaRPr>
          </a:p>
        </p:txBody>
      </p:sp>
      <p:sp>
        <p:nvSpPr>
          <p:cNvPr id="274" name="TextShape 3"/>
          <p:cNvSpPr txBox="1"/>
          <p:nvPr/>
        </p:nvSpPr>
        <p:spPr>
          <a:xfrm>
            <a:off x="3884760" y="8685360"/>
            <a:ext cx="2971440" cy="458280"/>
          </a:xfrm>
          <a:prstGeom prst="rect">
            <a:avLst/>
          </a:prstGeom>
          <a:noFill/>
          <a:ln>
            <a:noFill/>
          </a:ln>
        </p:spPr>
        <p:txBody>
          <a:bodyPr anchor="b">
            <a:noAutofit/>
          </a:bodyPr>
          <a:p>
            <a:pPr algn="r">
              <a:lnSpc>
                <a:spcPct val="100000"/>
              </a:lnSpc>
            </a:pPr>
            <a:fld id="{5BE42CDF-E7B0-4803-A3CE-FF51C84ABE5B}"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PlaceHolder 1"/>
          <p:cNvSpPr>
            <a:spLocks noGrp="1"/>
          </p:cNvSpPr>
          <p:nvPr>
            <p:ph type="sldImg"/>
          </p:nvPr>
        </p:nvSpPr>
        <p:spPr>
          <a:xfrm>
            <a:off x="685800" y="1143000"/>
            <a:ext cx="5486040" cy="3085920"/>
          </a:xfrm>
          <a:prstGeom prst="rect">
            <a:avLst/>
          </a:prstGeom>
        </p:spPr>
      </p:sp>
      <p:sp>
        <p:nvSpPr>
          <p:cNvPr id="333" name="PlaceHolder 2"/>
          <p:cNvSpPr>
            <a:spLocks noGrp="1"/>
          </p:cNvSpPr>
          <p:nvPr>
            <p:ph type="body"/>
          </p:nvPr>
        </p:nvSpPr>
        <p:spPr>
          <a:xfrm>
            <a:off x="685800" y="4400640"/>
            <a:ext cx="5486040" cy="3600000"/>
          </a:xfrm>
          <a:prstGeom prst="rect">
            <a:avLst/>
          </a:prstGeom>
        </p:spPr>
        <p:txBody>
          <a:bodyPr>
            <a:noAutofit/>
          </a:bodyPr>
          <a:p>
            <a:endParaRPr b="0" lang="de-DE" sz="2000" spc="-1" strike="noStrike">
              <a:latin typeface="Arial"/>
            </a:endParaRPr>
          </a:p>
        </p:txBody>
      </p:sp>
      <p:sp>
        <p:nvSpPr>
          <p:cNvPr id="334" name="TextShape 3"/>
          <p:cNvSpPr txBox="1"/>
          <p:nvPr/>
        </p:nvSpPr>
        <p:spPr>
          <a:xfrm>
            <a:off x="3884760" y="8685360"/>
            <a:ext cx="2971440" cy="458280"/>
          </a:xfrm>
          <a:prstGeom prst="rect">
            <a:avLst/>
          </a:prstGeom>
          <a:noFill/>
          <a:ln>
            <a:noFill/>
          </a:ln>
        </p:spPr>
        <p:txBody>
          <a:bodyPr anchor="b">
            <a:noAutofit/>
          </a:bodyPr>
          <a:p>
            <a:pPr algn="r">
              <a:lnSpc>
                <a:spcPct val="100000"/>
              </a:lnSpc>
            </a:pPr>
            <a:fld id="{17A80B5B-046D-4897-BA3D-24B88FD170D6}"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5" name="PlaceHolder 1"/>
          <p:cNvSpPr>
            <a:spLocks noGrp="1"/>
          </p:cNvSpPr>
          <p:nvPr>
            <p:ph type="sldImg"/>
          </p:nvPr>
        </p:nvSpPr>
        <p:spPr>
          <a:xfrm>
            <a:off x="685800" y="1143000"/>
            <a:ext cx="5486040" cy="3085920"/>
          </a:xfrm>
          <a:prstGeom prst="rect">
            <a:avLst/>
          </a:prstGeom>
        </p:spPr>
      </p:sp>
      <p:sp>
        <p:nvSpPr>
          <p:cNvPr id="336" name="PlaceHolder 2"/>
          <p:cNvSpPr>
            <a:spLocks noGrp="1"/>
          </p:cNvSpPr>
          <p:nvPr>
            <p:ph type="body"/>
          </p:nvPr>
        </p:nvSpPr>
        <p:spPr>
          <a:xfrm>
            <a:off x="685800" y="4400640"/>
            <a:ext cx="5486040" cy="3600000"/>
          </a:xfrm>
          <a:prstGeom prst="rect">
            <a:avLst/>
          </a:prstGeom>
        </p:spPr>
        <p:txBody>
          <a:bodyPr>
            <a:noAutofit/>
          </a:bodyPr>
          <a:p>
            <a:endParaRPr b="0" lang="de-DE" sz="2000" spc="-1" strike="noStrike">
              <a:latin typeface="Arial"/>
            </a:endParaRPr>
          </a:p>
        </p:txBody>
      </p:sp>
      <p:sp>
        <p:nvSpPr>
          <p:cNvPr id="337" name="TextShape 3"/>
          <p:cNvSpPr txBox="1"/>
          <p:nvPr/>
        </p:nvSpPr>
        <p:spPr>
          <a:xfrm>
            <a:off x="3884760" y="8685360"/>
            <a:ext cx="2971440" cy="458280"/>
          </a:xfrm>
          <a:prstGeom prst="rect">
            <a:avLst/>
          </a:prstGeom>
          <a:noFill/>
          <a:ln>
            <a:noFill/>
          </a:ln>
        </p:spPr>
        <p:txBody>
          <a:bodyPr anchor="b">
            <a:noAutofit/>
          </a:bodyPr>
          <a:p>
            <a:pPr algn="r">
              <a:lnSpc>
                <a:spcPct val="100000"/>
              </a:lnSpc>
            </a:pPr>
            <a:fld id="{6BF91B84-ACE8-4816-ABFE-6213526C0609}"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8" name="PlaceHolder 1"/>
          <p:cNvSpPr>
            <a:spLocks noGrp="1"/>
          </p:cNvSpPr>
          <p:nvPr>
            <p:ph type="sldImg"/>
          </p:nvPr>
        </p:nvSpPr>
        <p:spPr>
          <a:xfrm>
            <a:off x="685800" y="1143000"/>
            <a:ext cx="5486040" cy="3085920"/>
          </a:xfrm>
          <a:prstGeom prst="rect">
            <a:avLst/>
          </a:prstGeom>
        </p:spPr>
      </p:sp>
      <p:sp>
        <p:nvSpPr>
          <p:cNvPr id="339" name="PlaceHolder 2"/>
          <p:cNvSpPr>
            <a:spLocks noGrp="1"/>
          </p:cNvSpPr>
          <p:nvPr>
            <p:ph type="body"/>
          </p:nvPr>
        </p:nvSpPr>
        <p:spPr>
          <a:xfrm>
            <a:off x="685800" y="4400640"/>
            <a:ext cx="5486040" cy="3600000"/>
          </a:xfrm>
          <a:prstGeom prst="rect">
            <a:avLst/>
          </a:prstGeom>
        </p:spPr>
        <p:txBody>
          <a:bodyPr>
            <a:noAutofit/>
          </a:bodyPr>
          <a:p>
            <a:endParaRPr b="0" lang="de-DE" sz="2000" spc="-1" strike="noStrike">
              <a:latin typeface="Arial"/>
            </a:endParaRPr>
          </a:p>
        </p:txBody>
      </p:sp>
      <p:sp>
        <p:nvSpPr>
          <p:cNvPr id="340" name="TextShape 3"/>
          <p:cNvSpPr txBox="1"/>
          <p:nvPr/>
        </p:nvSpPr>
        <p:spPr>
          <a:xfrm>
            <a:off x="3884760" y="8685360"/>
            <a:ext cx="2971440" cy="458280"/>
          </a:xfrm>
          <a:prstGeom prst="rect">
            <a:avLst/>
          </a:prstGeom>
          <a:noFill/>
          <a:ln>
            <a:noFill/>
          </a:ln>
        </p:spPr>
        <p:txBody>
          <a:bodyPr anchor="b">
            <a:noAutofit/>
          </a:bodyPr>
          <a:p>
            <a:pPr algn="r">
              <a:lnSpc>
                <a:spcPct val="100000"/>
              </a:lnSpc>
            </a:pPr>
            <a:fld id="{83AE9ECE-621B-4C54-83D6-8700937C3362}"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1" name="PlaceHolder 1"/>
          <p:cNvSpPr>
            <a:spLocks noGrp="1"/>
          </p:cNvSpPr>
          <p:nvPr>
            <p:ph type="sldImg"/>
          </p:nvPr>
        </p:nvSpPr>
        <p:spPr>
          <a:xfrm>
            <a:off x="685800" y="1143000"/>
            <a:ext cx="5486040" cy="3085920"/>
          </a:xfrm>
          <a:prstGeom prst="rect">
            <a:avLst/>
          </a:prstGeom>
        </p:spPr>
      </p:sp>
      <p:sp>
        <p:nvSpPr>
          <p:cNvPr id="342" name="PlaceHolder 2"/>
          <p:cNvSpPr>
            <a:spLocks noGrp="1"/>
          </p:cNvSpPr>
          <p:nvPr>
            <p:ph type="body"/>
          </p:nvPr>
        </p:nvSpPr>
        <p:spPr>
          <a:xfrm>
            <a:off x="685800" y="4400640"/>
            <a:ext cx="5486040" cy="3600000"/>
          </a:xfrm>
          <a:prstGeom prst="rect">
            <a:avLst/>
          </a:prstGeom>
        </p:spPr>
        <p:txBody>
          <a:bodyPr>
            <a:noAutofit/>
          </a:bodyPr>
          <a:p>
            <a:endParaRPr b="0" lang="de-DE" sz="2000" spc="-1" strike="noStrike">
              <a:latin typeface="Arial"/>
            </a:endParaRPr>
          </a:p>
        </p:txBody>
      </p:sp>
      <p:sp>
        <p:nvSpPr>
          <p:cNvPr id="343" name="TextShape 3"/>
          <p:cNvSpPr txBox="1"/>
          <p:nvPr/>
        </p:nvSpPr>
        <p:spPr>
          <a:xfrm>
            <a:off x="3884760" y="8685360"/>
            <a:ext cx="2971440" cy="458280"/>
          </a:xfrm>
          <a:prstGeom prst="rect">
            <a:avLst/>
          </a:prstGeom>
          <a:noFill/>
          <a:ln>
            <a:noFill/>
          </a:ln>
        </p:spPr>
        <p:txBody>
          <a:bodyPr anchor="b">
            <a:noAutofit/>
          </a:bodyPr>
          <a:p>
            <a:pPr algn="r">
              <a:lnSpc>
                <a:spcPct val="100000"/>
              </a:lnSpc>
            </a:pPr>
            <a:fld id="{CCC82401-F12C-40DD-959B-AB13266EC57B}"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PlaceHolder 1"/>
          <p:cNvSpPr>
            <a:spLocks noGrp="1"/>
          </p:cNvSpPr>
          <p:nvPr>
            <p:ph type="sldImg"/>
          </p:nvPr>
        </p:nvSpPr>
        <p:spPr>
          <a:xfrm>
            <a:off x="685800" y="1143000"/>
            <a:ext cx="5486040" cy="3085920"/>
          </a:xfrm>
          <a:prstGeom prst="rect">
            <a:avLst/>
          </a:prstGeom>
        </p:spPr>
      </p:sp>
      <p:sp>
        <p:nvSpPr>
          <p:cNvPr id="276"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de-DE" sz="2000" spc="-1" strike="noStrike">
                <a:latin typeface="Arial"/>
              </a:rPr>
              <a:t>Quelle: IPCC Report </a:t>
            </a:r>
            <a:endParaRPr b="0" lang="de-DE" sz="2000" spc="-1" strike="noStrike">
              <a:latin typeface="Arial"/>
            </a:endParaRPr>
          </a:p>
        </p:txBody>
      </p:sp>
      <p:sp>
        <p:nvSpPr>
          <p:cNvPr id="277" name="TextShape 3"/>
          <p:cNvSpPr txBox="1"/>
          <p:nvPr/>
        </p:nvSpPr>
        <p:spPr>
          <a:xfrm>
            <a:off x="3884760" y="8685360"/>
            <a:ext cx="2971440" cy="458280"/>
          </a:xfrm>
          <a:prstGeom prst="rect">
            <a:avLst/>
          </a:prstGeom>
          <a:noFill/>
          <a:ln>
            <a:noFill/>
          </a:ln>
        </p:spPr>
        <p:txBody>
          <a:bodyPr anchor="b">
            <a:noAutofit/>
          </a:bodyPr>
          <a:p>
            <a:pPr algn="r">
              <a:lnSpc>
                <a:spcPct val="100000"/>
              </a:lnSpc>
            </a:pPr>
            <a:fld id="{1ED021BB-1DFC-414F-A6C7-64F9B71FFC52}"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8" name="PlaceHolder 1"/>
          <p:cNvSpPr>
            <a:spLocks noGrp="1"/>
          </p:cNvSpPr>
          <p:nvPr>
            <p:ph type="sldImg"/>
          </p:nvPr>
        </p:nvSpPr>
        <p:spPr>
          <a:xfrm>
            <a:off x="685800" y="1143000"/>
            <a:ext cx="5486040" cy="3085920"/>
          </a:xfrm>
          <a:prstGeom prst="rect">
            <a:avLst/>
          </a:prstGeom>
        </p:spPr>
      </p:sp>
      <p:sp>
        <p:nvSpPr>
          <p:cNvPr id="279"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de-DE" sz="1200" spc="-1" strike="noStrike">
                <a:solidFill>
                  <a:srgbClr val="000000"/>
                </a:solidFill>
                <a:latin typeface="Wingdings"/>
              </a:rPr>
              <a:t></a:t>
            </a:r>
            <a:r>
              <a:rPr b="0" lang="de-DE" sz="1200" spc="-1" strike="noStrike">
                <a:solidFill>
                  <a:srgbClr val="000000"/>
                </a:solidFill>
                <a:latin typeface="Segoe UI"/>
              </a:rPr>
              <a:t>Beispiel:  400.000 Menschen in Madagaskar vom Hungerstot </a:t>
            </a:r>
            <a:endParaRPr b="0" lang="de-DE" sz="1200" spc="-1" strike="noStrike">
              <a:latin typeface="Arial"/>
            </a:endParaRPr>
          </a:p>
          <a:p>
            <a:pPr marL="216000" indent="-216000">
              <a:lnSpc>
                <a:spcPct val="100000"/>
              </a:lnSpc>
            </a:pPr>
            <a:r>
              <a:rPr b="0" lang="de-DE" sz="1200" spc="-1" strike="noStrike">
                <a:solidFill>
                  <a:srgbClr val="000000"/>
                </a:solidFill>
                <a:latin typeface="Segoe UI"/>
              </a:rPr>
              <a:t>Bedroht durch die schlimmste Dürre seit 40 Jahren. </a:t>
            </a:r>
            <a:br/>
            <a:r>
              <a:rPr b="0" lang="de-DE" sz="1200" spc="-1" strike="noStrike">
                <a:solidFill>
                  <a:srgbClr val="000000"/>
                </a:solidFill>
                <a:latin typeface="Wingdings"/>
              </a:rPr>
              <a:t></a:t>
            </a:r>
            <a:r>
              <a:rPr b="0" lang="de-DE" sz="1200" spc="-1" strike="noStrike">
                <a:solidFill>
                  <a:srgbClr val="000000"/>
                </a:solidFill>
                <a:latin typeface="Segoe UI"/>
              </a:rPr>
              <a:t> Konzerne machen Profite auf Kosten der von der Klimakrise betroffenen Menschen in MAPA (Most Affected Peoples and Areas)</a:t>
            </a:r>
            <a:endParaRPr b="0" lang="de-DE" sz="1200" spc="-1" strike="noStrike">
              <a:latin typeface="Arial"/>
            </a:endParaRPr>
          </a:p>
          <a:p>
            <a:pPr marL="216000" indent="-216000">
              <a:lnSpc>
                <a:spcPct val="100000"/>
              </a:lnSpc>
            </a:pPr>
            <a:br/>
            <a:endParaRPr b="0" lang="de-DE" sz="1200" spc="-1" strike="noStrike">
              <a:latin typeface="Arial"/>
            </a:endParaRPr>
          </a:p>
          <a:p>
            <a:pPr marL="216000" indent="-216000">
              <a:lnSpc>
                <a:spcPct val="100000"/>
              </a:lnSpc>
            </a:pPr>
            <a:endParaRPr b="0" lang="de-DE" sz="1200" spc="-1" strike="noStrike">
              <a:latin typeface="Arial"/>
            </a:endParaRPr>
          </a:p>
        </p:txBody>
      </p:sp>
      <p:sp>
        <p:nvSpPr>
          <p:cNvPr id="280" name="TextShape 3"/>
          <p:cNvSpPr txBox="1"/>
          <p:nvPr/>
        </p:nvSpPr>
        <p:spPr>
          <a:xfrm>
            <a:off x="3884760" y="8685360"/>
            <a:ext cx="2971440" cy="458280"/>
          </a:xfrm>
          <a:prstGeom prst="rect">
            <a:avLst/>
          </a:prstGeom>
          <a:noFill/>
          <a:ln>
            <a:noFill/>
          </a:ln>
        </p:spPr>
        <p:txBody>
          <a:bodyPr anchor="b">
            <a:noAutofit/>
          </a:bodyPr>
          <a:p>
            <a:pPr algn="r">
              <a:lnSpc>
                <a:spcPct val="100000"/>
              </a:lnSpc>
            </a:pPr>
            <a:fld id="{FA057C81-05C6-47D9-B196-F052722AC6E5}"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PlaceHolder 1"/>
          <p:cNvSpPr>
            <a:spLocks noGrp="1"/>
          </p:cNvSpPr>
          <p:nvPr>
            <p:ph type="sldImg"/>
          </p:nvPr>
        </p:nvSpPr>
        <p:spPr>
          <a:xfrm>
            <a:off x="685800" y="1143000"/>
            <a:ext cx="5486040" cy="3085920"/>
          </a:xfrm>
          <a:prstGeom prst="rect">
            <a:avLst/>
          </a:prstGeom>
        </p:spPr>
      </p:sp>
      <p:sp>
        <p:nvSpPr>
          <p:cNvPr id="282"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de-DE" sz="2000" spc="-1" strike="noStrike">
                <a:latin typeface="Arial"/>
              </a:rPr>
              <a:t>Beispiele im Handout</a:t>
            </a:r>
            <a:endParaRPr b="0" lang="de-DE" sz="2000" spc="-1" strike="noStrike">
              <a:latin typeface="Arial"/>
            </a:endParaRPr>
          </a:p>
        </p:txBody>
      </p:sp>
      <p:sp>
        <p:nvSpPr>
          <p:cNvPr id="283" name="TextShape 3"/>
          <p:cNvSpPr txBox="1"/>
          <p:nvPr/>
        </p:nvSpPr>
        <p:spPr>
          <a:xfrm>
            <a:off x="3884760" y="8685360"/>
            <a:ext cx="2971440" cy="458280"/>
          </a:xfrm>
          <a:prstGeom prst="rect">
            <a:avLst/>
          </a:prstGeom>
          <a:noFill/>
          <a:ln>
            <a:noFill/>
          </a:ln>
        </p:spPr>
        <p:txBody>
          <a:bodyPr anchor="b">
            <a:noAutofit/>
          </a:bodyPr>
          <a:p>
            <a:pPr algn="r">
              <a:lnSpc>
                <a:spcPct val="100000"/>
              </a:lnSpc>
            </a:pPr>
            <a:fld id="{A2296D48-2AFF-4A23-AD6A-7A526056BE4E}"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PlaceHolder 1"/>
          <p:cNvSpPr>
            <a:spLocks noGrp="1"/>
          </p:cNvSpPr>
          <p:nvPr>
            <p:ph type="sldImg"/>
          </p:nvPr>
        </p:nvSpPr>
        <p:spPr>
          <a:xfrm>
            <a:off x="685800" y="1143000"/>
            <a:ext cx="5486040" cy="3085920"/>
          </a:xfrm>
          <a:prstGeom prst="rect">
            <a:avLst/>
          </a:prstGeom>
        </p:spPr>
      </p:sp>
      <p:sp>
        <p:nvSpPr>
          <p:cNvPr id="285"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endParaRPr b="0" lang="de-DE" sz="2000" spc="-1" strike="noStrike">
              <a:latin typeface="Arial"/>
            </a:endParaRPr>
          </a:p>
          <a:p>
            <a:pPr marL="216000" indent="-216000">
              <a:lnSpc>
                <a:spcPct val="100000"/>
              </a:lnSpc>
            </a:pPr>
            <a:r>
              <a:rPr b="0" lang="de-DE" sz="2000" spc="-1" strike="noStrike">
                <a:latin typeface="Arial"/>
              </a:rPr>
              <a:t>In den 1980er Jahren bildete sich in den USA aus zahlreichen Protesten und Gerichtsverfahren gegen Giftmüll und Verschmutzung in armen Vierteln eine neue Bewegung. </a:t>
            </a:r>
            <a:endParaRPr b="0" lang="de-DE" sz="2000" spc="-1" strike="noStrike">
              <a:latin typeface="Arial"/>
            </a:endParaRPr>
          </a:p>
          <a:p>
            <a:pPr marL="216000" indent="-216000">
              <a:lnSpc>
                <a:spcPct val="100000"/>
              </a:lnSpc>
            </a:pPr>
            <a:r>
              <a:rPr b="0" lang="de-DE" sz="2000" spc="-1" strike="noStrike">
                <a:latin typeface="Wingdings"/>
              </a:rPr>
              <a:t></a:t>
            </a:r>
            <a:r>
              <a:rPr b="0" lang="de-DE" sz="2000" spc="-1" strike="noStrike">
                <a:latin typeface="Times New Roman"/>
              </a:rPr>
              <a:t> </a:t>
            </a:r>
            <a:r>
              <a:rPr b="0" lang="de-DE" sz="2000" spc="-1" strike="noStrike">
                <a:latin typeface="Times New Roman"/>
              </a:rPr>
              <a:t>Die sogenannte Umweltgerechtigkeitsbewegung bemühte sich um Gerechtigkeit für die Menschen, die unverhältnismäßig stark von Umweltzerstörung betroffen waren. </a:t>
            </a:r>
            <a:endParaRPr b="0" lang="de-DE" sz="2000" spc="-1" strike="noStrike">
              <a:latin typeface="Arial"/>
            </a:endParaRPr>
          </a:p>
          <a:p>
            <a:pPr marL="171360" indent="-171000">
              <a:lnSpc>
                <a:spcPct val="100000"/>
              </a:lnSpc>
              <a:buClr>
                <a:srgbClr val="000000"/>
              </a:buClr>
              <a:buFont typeface="Wingdings" charset="2"/>
              <a:buChar char=""/>
            </a:pPr>
            <a:r>
              <a:rPr b="0" lang="de-DE" sz="2000" spc="-1" strike="noStrike">
                <a:latin typeface="Times New Roman"/>
              </a:rPr>
              <a:t>Sie wurde von eben jenen marginalisierten Bevölkerungsgruppen angeführt, die die größte Last der Schäden in ihren Gemeinden tragen mussten.</a:t>
            </a:r>
            <a:endParaRPr b="0" lang="de-DE" sz="2000" spc="-1" strike="noStrike">
              <a:latin typeface="Arial"/>
            </a:endParaRPr>
          </a:p>
          <a:p>
            <a:pPr marL="171360" indent="-171000">
              <a:lnSpc>
                <a:spcPct val="100000"/>
              </a:lnSpc>
              <a:buClr>
                <a:srgbClr val="000000"/>
              </a:buClr>
              <a:buFont typeface="Wingdings" charset="2"/>
              <a:buChar char=""/>
            </a:pPr>
            <a:r>
              <a:rPr b="0" lang="de-DE" sz="2000" spc="-1" strike="noStrike">
                <a:latin typeface="Times New Roman"/>
              </a:rPr>
              <a:t>Die Bewegung vereinte damit den Protest gegen Rassismus, Umweltzerstörung und Armut </a:t>
            </a:r>
            <a:endParaRPr b="0" lang="de-DE" sz="2000" spc="-1" strike="noStrike">
              <a:latin typeface="Arial"/>
            </a:endParaRPr>
          </a:p>
          <a:p>
            <a:pPr>
              <a:lnSpc>
                <a:spcPct val="100000"/>
              </a:lnSpc>
            </a:pPr>
            <a:endParaRPr b="0" lang="de-DE" sz="2000" spc="-1" strike="noStrike">
              <a:latin typeface="Arial"/>
            </a:endParaRPr>
          </a:p>
          <a:p>
            <a:pPr marL="171360" indent="-171000">
              <a:lnSpc>
                <a:spcPct val="100000"/>
              </a:lnSpc>
              <a:buClr>
                <a:srgbClr val="000000"/>
              </a:buClr>
              <a:buFont typeface="Wingdings" charset="2"/>
              <a:buChar char=""/>
            </a:pPr>
            <a:r>
              <a:rPr b="0" lang="de-DE" sz="2000" spc="-1" strike="noStrike">
                <a:latin typeface="Times New Roman"/>
              </a:rPr>
              <a:t>Quelle 350.org: https://350.org/de/was-ist-klimagerechtigkeit/</a:t>
            </a:r>
            <a:endParaRPr b="0" lang="de-DE" sz="2000" spc="-1" strike="noStrike">
              <a:latin typeface="Arial"/>
            </a:endParaRPr>
          </a:p>
        </p:txBody>
      </p:sp>
      <p:sp>
        <p:nvSpPr>
          <p:cNvPr id="286" name="TextShape 3"/>
          <p:cNvSpPr txBox="1"/>
          <p:nvPr/>
        </p:nvSpPr>
        <p:spPr>
          <a:xfrm>
            <a:off x="3884760" y="8685360"/>
            <a:ext cx="2971440" cy="458280"/>
          </a:xfrm>
          <a:prstGeom prst="rect">
            <a:avLst/>
          </a:prstGeom>
          <a:noFill/>
          <a:ln>
            <a:noFill/>
          </a:ln>
        </p:spPr>
        <p:txBody>
          <a:bodyPr anchor="b">
            <a:noAutofit/>
          </a:bodyPr>
          <a:p>
            <a:pPr algn="r">
              <a:lnSpc>
                <a:spcPct val="100000"/>
              </a:lnSpc>
            </a:pPr>
            <a:fld id="{C2269503-2D55-4DB5-8294-593B1CA02BF9}"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PlaceHolder 1"/>
          <p:cNvSpPr>
            <a:spLocks noGrp="1"/>
          </p:cNvSpPr>
          <p:nvPr>
            <p:ph type="sldImg"/>
          </p:nvPr>
        </p:nvSpPr>
        <p:spPr>
          <a:xfrm>
            <a:off x="685800" y="1143000"/>
            <a:ext cx="5486040" cy="3085920"/>
          </a:xfrm>
          <a:prstGeom prst="rect">
            <a:avLst/>
          </a:prstGeom>
        </p:spPr>
      </p:sp>
      <p:sp>
        <p:nvSpPr>
          <p:cNvPr id="288"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de-DE" sz="2000" spc="-1" strike="noStrike">
                <a:solidFill>
                  <a:srgbClr val="000000"/>
                </a:solidFill>
                <a:latin typeface="Montserrat"/>
              </a:rPr>
              <a:t>In Deutschland: Überschwemmungen, </a:t>
            </a:r>
            <a:endParaRPr b="0" lang="de-DE" sz="2000" spc="-1" strike="noStrike">
              <a:latin typeface="Arial"/>
            </a:endParaRPr>
          </a:p>
          <a:p>
            <a:pPr marL="216000" indent="-216000">
              <a:lnSpc>
                <a:spcPct val="100000"/>
              </a:lnSpc>
            </a:pPr>
            <a:r>
              <a:rPr b="0" lang="de-DE" sz="2000" spc="-1" strike="noStrike">
                <a:solidFill>
                  <a:srgbClr val="000000"/>
                </a:solidFill>
                <a:latin typeface="Montserrat"/>
              </a:rPr>
              <a:t>bei denen Menschen sterben, Hitzesommer</a:t>
            </a:r>
            <a:endParaRPr b="0" lang="de-DE" sz="2000" spc="-1" strike="noStrike">
              <a:latin typeface="Arial"/>
            </a:endParaRPr>
          </a:p>
          <a:p>
            <a:pPr marL="216000" indent="-216000">
              <a:lnSpc>
                <a:spcPct val="100000"/>
              </a:lnSpc>
            </a:pPr>
            <a:endParaRPr b="0" lang="de-DE" sz="2000" spc="-1" strike="noStrike">
              <a:latin typeface="Arial"/>
            </a:endParaRPr>
          </a:p>
          <a:p>
            <a:pPr marL="216000" indent="-216000">
              <a:lnSpc>
                <a:spcPct val="100000"/>
              </a:lnSpc>
            </a:pPr>
            <a:r>
              <a:rPr b="0" lang="de-DE" sz="2000" spc="-1" strike="noStrike">
                <a:solidFill>
                  <a:srgbClr val="000000"/>
                </a:solidFill>
                <a:latin typeface="Montserrat"/>
              </a:rPr>
              <a:t>Überall wirkt sich auch in Deutschland die Klimakrise anders aus. Teilweise Starkregen und Überschwemmungen. Teilweise Dürren und Waldbrände (Brandenburg)</a:t>
            </a:r>
            <a:endParaRPr b="0" lang="de-DE" sz="2000" spc="-1" strike="noStrike">
              <a:latin typeface="Arial"/>
            </a:endParaRPr>
          </a:p>
        </p:txBody>
      </p:sp>
      <p:sp>
        <p:nvSpPr>
          <p:cNvPr id="289" name="TextShape 3"/>
          <p:cNvSpPr txBox="1"/>
          <p:nvPr/>
        </p:nvSpPr>
        <p:spPr>
          <a:xfrm>
            <a:off x="3884760" y="8685360"/>
            <a:ext cx="2971440" cy="458280"/>
          </a:xfrm>
          <a:prstGeom prst="rect">
            <a:avLst/>
          </a:prstGeom>
          <a:noFill/>
          <a:ln>
            <a:noFill/>
          </a:ln>
        </p:spPr>
        <p:txBody>
          <a:bodyPr anchor="b">
            <a:noAutofit/>
          </a:bodyPr>
          <a:p>
            <a:pPr algn="r">
              <a:lnSpc>
                <a:spcPct val="100000"/>
              </a:lnSpc>
            </a:pPr>
            <a:fld id="{CFA68EDA-FFEB-4A80-8B6F-2334E6B0341A}" type="slidenum">
              <a:rPr b="0" lang="de-DE" sz="1200" spc="-1" strike="noStrike">
                <a:latin typeface="Times New Roman"/>
              </a:rPr>
              <a:t>&lt;number&gt;</a:t>
            </a:fld>
            <a:endParaRPr b="0" lang="de-DE" sz="12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PlaceHolder 1"/>
          <p:cNvSpPr>
            <a:spLocks noGrp="1"/>
          </p:cNvSpPr>
          <p:nvPr>
            <p:ph type="sldImg"/>
          </p:nvPr>
        </p:nvSpPr>
        <p:spPr>
          <a:xfrm>
            <a:off x="685800" y="1143000"/>
            <a:ext cx="5486040" cy="3085920"/>
          </a:xfrm>
          <a:prstGeom prst="rect">
            <a:avLst/>
          </a:prstGeom>
        </p:spPr>
      </p:sp>
      <p:sp>
        <p:nvSpPr>
          <p:cNvPr id="291" name="PlaceHolder 2"/>
          <p:cNvSpPr>
            <a:spLocks noGrp="1"/>
          </p:cNvSpPr>
          <p:nvPr>
            <p:ph type="body"/>
          </p:nvPr>
        </p:nvSpPr>
        <p:spPr>
          <a:xfrm>
            <a:off x="685800" y="4400640"/>
            <a:ext cx="5486040" cy="3600000"/>
          </a:xfrm>
          <a:prstGeom prst="rect">
            <a:avLst/>
          </a:prstGeom>
        </p:spPr>
        <p:txBody>
          <a:bodyPr>
            <a:noAutofit/>
          </a:bodyPr>
          <a:p>
            <a:endParaRPr b="0" lang="de-DE" sz="2000" spc="-1" strike="noStrike">
              <a:latin typeface="Arial"/>
            </a:endParaRPr>
          </a:p>
        </p:txBody>
      </p:sp>
      <p:sp>
        <p:nvSpPr>
          <p:cNvPr id="292" name="TextShape 3"/>
          <p:cNvSpPr txBox="1"/>
          <p:nvPr/>
        </p:nvSpPr>
        <p:spPr>
          <a:xfrm>
            <a:off x="3884760" y="8685360"/>
            <a:ext cx="2971440" cy="458280"/>
          </a:xfrm>
          <a:prstGeom prst="rect">
            <a:avLst/>
          </a:prstGeom>
          <a:noFill/>
          <a:ln>
            <a:noFill/>
          </a:ln>
        </p:spPr>
        <p:txBody>
          <a:bodyPr anchor="b">
            <a:noAutofit/>
          </a:bodyPr>
          <a:p>
            <a:pPr algn="r">
              <a:lnSpc>
                <a:spcPct val="100000"/>
              </a:lnSpc>
            </a:pPr>
            <a:fld id="{0ED4CA05-25DD-4BE2-B9BA-80D3A0A72243}" type="slidenum">
              <a:rPr b="0" lang="de-DE" sz="1200" spc="-1" strike="noStrike">
                <a:latin typeface="Times New Roman"/>
              </a:rPr>
              <a:t>&lt;number&gt;</a:t>
            </a:fld>
            <a:endParaRPr b="0" lang="de-DE"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
        <p:nvSpPr>
          <p:cNvPr id="27" name="PlaceHolder 2"/>
          <p:cNvSpPr>
            <a:spLocks noGrp="1"/>
          </p:cNvSpPr>
          <p:nvPr>
            <p:ph type="body"/>
          </p:nvPr>
        </p:nvSpPr>
        <p:spPr>
          <a:xfrm>
            <a:off x="609480" y="1604520"/>
            <a:ext cx="1097244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28" name="PlaceHolder 3"/>
          <p:cNvSpPr>
            <a:spLocks noGrp="1"/>
          </p:cNvSpPr>
          <p:nvPr>
            <p:ph type="body"/>
          </p:nvPr>
        </p:nvSpPr>
        <p:spPr>
          <a:xfrm>
            <a:off x="609480" y="3682080"/>
            <a:ext cx="10972440" cy="1896840"/>
          </a:xfrm>
          <a:prstGeom prst="rect">
            <a:avLst/>
          </a:prstGeom>
        </p:spPr>
        <p:txBody>
          <a:bodyPr lIns="0" rIns="0" tIns="0" bIns="0">
            <a:normAutofit/>
          </a:bodyPr>
          <a:p>
            <a:endParaRPr b="0" lang="de-DE" sz="28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
        <p:nvSpPr>
          <p:cNvPr id="30" name="PlaceHolder 2"/>
          <p:cNvSpPr>
            <a:spLocks noGrp="1"/>
          </p:cNvSpPr>
          <p:nvPr>
            <p:ph type="body"/>
          </p:nvPr>
        </p:nvSpPr>
        <p:spPr>
          <a:xfrm>
            <a:off x="609480" y="160452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31" name="PlaceHolder 3"/>
          <p:cNvSpPr>
            <a:spLocks noGrp="1"/>
          </p:cNvSpPr>
          <p:nvPr>
            <p:ph type="body"/>
          </p:nvPr>
        </p:nvSpPr>
        <p:spPr>
          <a:xfrm>
            <a:off x="6231960" y="160452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32" name="PlaceHolder 4"/>
          <p:cNvSpPr>
            <a:spLocks noGrp="1"/>
          </p:cNvSpPr>
          <p:nvPr>
            <p:ph type="body"/>
          </p:nvPr>
        </p:nvSpPr>
        <p:spPr>
          <a:xfrm>
            <a:off x="609480" y="368208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33" name="PlaceHolder 5"/>
          <p:cNvSpPr>
            <a:spLocks noGrp="1"/>
          </p:cNvSpPr>
          <p:nvPr>
            <p:ph type="body"/>
          </p:nvPr>
        </p:nvSpPr>
        <p:spPr>
          <a:xfrm>
            <a:off x="6231960" y="368208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
        <p:nvSpPr>
          <p:cNvPr id="35" name="PlaceHolder 2"/>
          <p:cNvSpPr>
            <a:spLocks noGrp="1"/>
          </p:cNvSpPr>
          <p:nvPr>
            <p:ph type="body"/>
          </p:nvPr>
        </p:nvSpPr>
        <p:spPr>
          <a:xfrm>
            <a:off x="609480" y="1604520"/>
            <a:ext cx="353304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36" name="PlaceHolder 3"/>
          <p:cNvSpPr>
            <a:spLocks noGrp="1"/>
          </p:cNvSpPr>
          <p:nvPr>
            <p:ph type="body"/>
          </p:nvPr>
        </p:nvSpPr>
        <p:spPr>
          <a:xfrm>
            <a:off x="4319640" y="1604520"/>
            <a:ext cx="353304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37" name="PlaceHolder 4"/>
          <p:cNvSpPr>
            <a:spLocks noGrp="1"/>
          </p:cNvSpPr>
          <p:nvPr>
            <p:ph type="body"/>
          </p:nvPr>
        </p:nvSpPr>
        <p:spPr>
          <a:xfrm>
            <a:off x="8029800" y="1604520"/>
            <a:ext cx="353304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38" name="PlaceHolder 5"/>
          <p:cNvSpPr>
            <a:spLocks noGrp="1"/>
          </p:cNvSpPr>
          <p:nvPr>
            <p:ph type="body"/>
          </p:nvPr>
        </p:nvSpPr>
        <p:spPr>
          <a:xfrm>
            <a:off x="609480" y="3682080"/>
            <a:ext cx="353304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39" name="PlaceHolder 6"/>
          <p:cNvSpPr>
            <a:spLocks noGrp="1"/>
          </p:cNvSpPr>
          <p:nvPr>
            <p:ph type="body"/>
          </p:nvPr>
        </p:nvSpPr>
        <p:spPr>
          <a:xfrm>
            <a:off x="4319640" y="3682080"/>
            <a:ext cx="353304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40" name="PlaceHolder 7"/>
          <p:cNvSpPr>
            <a:spLocks noGrp="1"/>
          </p:cNvSpPr>
          <p:nvPr>
            <p:ph type="body"/>
          </p:nvPr>
        </p:nvSpPr>
        <p:spPr>
          <a:xfrm>
            <a:off x="8029800" y="3682080"/>
            <a:ext cx="3533040" cy="1896840"/>
          </a:xfrm>
          <a:prstGeom prst="rect">
            <a:avLst/>
          </a:prstGeom>
        </p:spPr>
        <p:txBody>
          <a:bodyPr lIns="0" rIns="0" tIns="0" bIns="0">
            <a:normAutofit/>
          </a:bodyPr>
          <a:p>
            <a:endParaRPr b="0" lang="de-DE" sz="28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
        <p:nvSpPr>
          <p:cNvPr id="47"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de-DE"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
        <p:nvSpPr>
          <p:cNvPr id="49" name="PlaceHolder 2"/>
          <p:cNvSpPr>
            <a:spLocks noGrp="1"/>
          </p:cNvSpPr>
          <p:nvPr>
            <p:ph type="body"/>
          </p:nvPr>
        </p:nvSpPr>
        <p:spPr>
          <a:xfrm>
            <a:off x="609480" y="1604520"/>
            <a:ext cx="10972440" cy="3977280"/>
          </a:xfrm>
          <a:prstGeom prst="rect">
            <a:avLst/>
          </a:prstGeom>
        </p:spPr>
        <p:txBody>
          <a:bodyPr lIns="0" rIns="0" tIns="0" bIns="0">
            <a:normAutofit/>
          </a:bodyPr>
          <a:p>
            <a:endParaRPr b="0" lang="de-DE" sz="28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
        <p:nvSpPr>
          <p:cNvPr id="51" name="PlaceHolder 2"/>
          <p:cNvSpPr>
            <a:spLocks noGrp="1"/>
          </p:cNvSpPr>
          <p:nvPr>
            <p:ph type="body"/>
          </p:nvPr>
        </p:nvSpPr>
        <p:spPr>
          <a:xfrm>
            <a:off x="609480" y="1604520"/>
            <a:ext cx="5354280" cy="3977280"/>
          </a:xfrm>
          <a:prstGeom prst="rect">
            <a:avLst/>
          </a:prstGeom>
        </p:spPr>
        <p:txBody>
          <a:bodyPr lIns="0" rIns="0" tIns="0" bIns="0">
            <a:normAutofit/>
          </a:bodyPr>
          <a:p>
            <a:endParaRPr b="0" lang="de-DE" sz="2800" spc="-1" strike="noStrike">
              <a:solidFill>
                <a:srgbClr val="000000"/>
              </a:solidFill>
              <a:latin typeface="Calibri"/>
            </a:endParaRPr>
          </a:p>
        </p:txBody>
      </p:sp>
      <p:sp>
        <p:nvSpPr>
          <p:cNvPr id="52" name="PlaceHolder 3"/>
          <p:cNvSpPr>
            <a:spLocks noGrp="1"/>
          </p:cNvSpPr>
          <p:nvPr>
            <p:ph type="body"/>
          </p:nvPr>
        </p:nvSpPr>
        <p:spPr>
          <a:xfrm>
            <a:off x="6231960" y="1604520"/>
            <a:ext cx="5354280" cy="3977280"/>
          </a:xfrm>
          <a:prstGeom prst="rect">
            <a:avLst/>
          </a:prstGeom>
        </p:spPr>
        <p:txBody>
          <a:bodyPr lIns="0" rIns="0" tIns="0" bIns="0">
            <a:normAutofit/>
          </a:bodyPr>
          <a:p>
            <a:endParaRPr b="0" lang="de-DE" sz="28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de-DE"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
        <p:nvSpPr>
          <p:cNvPr id="56" name="PlaceHolder 2"/>
          <p:cNvSpPr>
            <a:spLocks noGrp="1"/>
          </p:cNvSpPr>
          <p:nvPr>
            <p:ph type="body"/>
          </p:nvPr>
        </p:nvSpPr>
        <p:spPr>
          <a:xfrm>
            <a:off x="609480" y="160452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57" name="PlaceHolder 3"/>
          <p:cNvSpPr>
            <a:spLocks noGrp="1"/>
          </p:cNvSpPr>
          <p:nvPr>
            <p:ph type="body"/>
          </p:nvPr>
        </p:nvSpPr>
        <p:spPr>
          <a:xfrm>
            <a:off x="6231960" y="1604520"/>
            <a:ext cx="5354280" cy="3977280"/>
          </a:xfrm>
          <a:prstGeom prst="rect">
            <a:avLst/>
          </a:prstGeom>
        </p:spPr>
        <p:txBody>
          <a:bodyPr lIns="0" rIns="0" tIns="0" bIns="0">
            <a:normAutofit/>
          </a:bodyPr>
          <a:p>
            <a:endParaRPr b="0" lang="de-DE" sz="2800" spc="-1" strike="noStrike">
              <a:solidFill>
                <a:srgbClr val="000000"/>
              </a:solidFill>
              <a:latin typeface="Calibri"/>
            </a:endParaRPr>
          </a:p>
        </p:txBody>
      </p:sp>
      <p:sp>
        <p:nvSpPr>
          <p:cNvPr id="58" name="PlaceHolder 4"/>
          <p:cNvSpPr>
            <a:spLocks noGrp="1"/>
          </p:cNvSpPr>
          <p:nvPr>
            <p:ph type="body"/>
          </p:nvPr>
        </p:nvSpPr>
        <p:spPr>
          <a:xfrm>
            <a:off x="609480" y="368208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
        <p:nvSpPr>
          <p:cNvPr id="6"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de-DE"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
        <p:nvSpPr>
          <p:cNvPr id="60" name="PlaceHolder 2"/>
          <p:cNvSpPr>
            <a:spLocks noGrp="1"/>
          </p:cNvSpPr>
          <p:nvPr>
            <p:ph type="body"/>
          </p:nvPr>
        </p:nvSpPr>
        <p:spPr>
          <a:xfrm>
            <a:off x="609480" y="1604520"/>
            <a:ext cx="5354280" cy="3977280"/>
          </a:xfrm>
          <a:prstGeom prst="rect">
            <a:avLst/>
          </a:prstGeom>
        </p:spPr>
        <p:txBody>
          <a:bodyPr lIns="0" rIns="0" tIns="0" bIns="0">
            <a:normAutofit/>
          </a:bodyPr>
          <a:p>
            <a:endParaRPr b="0" lang="de-DE" sz="2800" spc="-1" strike="noStrike">
              <a:solidFill>
                <a:srgbClr val="000000"/>
              </a:solidFill>
              <a:latin typeface="Calibri"/>
            </a:endParaRPr>
          </a:p>
        </p:txBody>
      </p:sp>
      <p:sp>
        <p:nvSpPr>
          <p:cNvPr id="61" name="PlaceHolder 3"/>
          <p:cNvSpPr>
            <a:spLocks noGrp="1"/>
          </p:cNvSpPr>
          <p:nvPr>
            <p:ph type="body"/>
          </p:nvPr>
        </p:nvSpPr>
        <p:spPr>
          <a:xfrm>
            <a:off x="6231960" y="160452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62" name="PlaceHolder 4"/>
          <p:cNvSpPr>
            <a:spLocks noGrp="1"/>
          </p:cNvSpPr>
          <p:nvPr>
            <p:ph type="body"/>
          </p:nvPr>
        </p:nvSpPr>
        <p:spPr>
          <a:xfrm>
            <a:off x="6231960" y="368208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
        <p:nvSpPr>
          <p:cNvPr id="64" name="PlaceHolder 2"/>
          <p:cNvSpPr>
            <a:spLocks noGrp="1"/>
          </p:cNvSpPr>
          <p:nvPr>
            <p:ph type="body"/>
          </p:nvPr>
        </p:nvSpPr>
        <p:spPr>
          <a:xfrm>
            <a:off x="609480" y="160452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65" name="PlaceHolder 3"/>
          <p:cNvSpPr>
            <a:spLocks noGrp="1"/>
          </p:cNvSpPr>
          <p:nvPr>
            <p:ph type="body"/>
          </p:nvPr>
        </p:nvSpPr>
        <p:spPr>
          <a:xfrm>
            <a:off x="6231960" y="160452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66" name="PlaceHolder 4"/>
          <p:cNvSpPr>
            <a:spLocks noGrp="1"/>
          </p:cNvSpPr>
          <p:nvPr>
            <p:ph type="body"/>
          </p:nvPr>
        </p:nvSpPr>
        <p:spPr>
          <a:xfrm>
            <a:off x="609480" y="3682080"/>
            <a:ext cx="10972440" cy="1896840"/>
          </a:xfrm>
          <a:prstGeom prst="rect">
            <a:avLst/>
          </a:prstGeom>
        </p:spPr>
        <p:txBody>
          <a:bodyPr lIns="0" rIns="0" tIns="0" bIns="0">
            <a:normAutofit/>
          </a:bodyPr>
          <a:p>
            <a:endParaRPr b="0" lang="de-DE" sz="28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
        <p:nvSpPr>
          <p:cNvPr id="68" name="PlaceHolder 2"/>
          <p:cNvSpPr>
            <a:spLocks noGrp="1"/>
          </p:cNvSpPr>
          <p:nvPr>
            <p:ph type="body"/>
          </p:nvPr>
        </p:nvSpPr>
        <p:spPr>
          <a:xfrm>
            <a:off x="609480" y="1604520"/>
            <a:ext cx="1097244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69" name="PlaceHolder 3"/>
          <p:cNvSpPr>
            <a:spLocks noGrp="1"/>
          </p:cNvSpPr>
          <p:nvPr>
            <p:ph type="body"/>
          </p:nvPr>
        </p:nvSpPr>
        <p:spPr>
          <a:xfrm>
            <a:off x="609480" y="3682080"/>
            <a:ext cx="10972440" cy="1896840"/>
          </a:xfrm>
          <a:prstGeom prst="rect">
            <a:avLst/>
          </a:prstGeom>
        </p:spPr>
        <p:txBody>
          <a:bodyPr lIns="0" rIns="0" tIns="0" bIns="0">
            <a:normAutofit/>
          </a:bodyPr>
          <a:p>
            <a:endParaRPr b="0" lang="de-DE" sz="28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
        <p:nvSpPr>
          <p:cNvPr id="71" name="PlaceHolder 2"/>
          <p:cNvSpPr>
            <a:spLocks noGrp="1"/>
          </p:cNvSpPr>
          <p:nvPr>
            <p:ph type="body"/>
          </p:nvPr>
        </p:nvSpPr>
        <p:spPr>
          <a:xfrm>
            <a:off x="609480" y="160452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72" name="PlaceHolder 3"/>
          <p:cNvSpPr>
            <a:spLocks noGrp="1"/>
          </p:cNvSpPr>
          <p:nvPr>
            <p:ph type="body"/>
          </p:nvPr>
        </p:nvSpPr>
        <p:spPr>
          <a:xfrm>
            <a:off x="6231960" y="160452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73" name="PlaceHolder 4"/>
          <p:cNvSpPr>
            <a:spLocks noGrp="1"/>
          </p:cNvSpPr>
          <p:nvPr>
            <p:ph type="body"/>
          </p:nvPr>
        </p:nvSpPr>
        <p:spPr>
          <a:xfrm>
            <a:off x="609480" y="368208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74" name="PlaceHolder 5"/>
          <p:cNvSpPr>
            <a:spLocks noGrp="1"/>
          </p:cNvSpPr>
          <p:nvPr>
            <p:ph type="body"/>
          </p:nvPr>
        </p:nvSpPr>
        <p:spPr>
          <a:xfrm>
            <a:off x="6231960" y="368208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
        <p:nvSpPr>
          <p:cNvPr id="76" name="PlaceHolder 2"/>
          <p:cNvSpPr>
            <a:spLocks noGrp="1"/>
          </p:cNvSpPr>
          <p:nvPr>
            <p:ph type="body"/>
          </p:nvPr>
        </p:nvSpPr>
        <p:spPr>
          <a:xfrm>
            <a:off x="609480" y="1604520"/>
            <a:ext cx="353304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77" name="PlaceHolder 3"/>
          <p:cNvSpPr>
            <a:spLocks noGrp="1"/>
          </p:cNvSpPr>
          <p:nvPr>
            <p:ph type="body"/>
          </p:nvPr>
        </p:nvSpPr>
        <p:spPr>
          <a:xfrm>
            <a:off x="4319640" y="1604520"/>
            <a:ext cx="353304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78" name="PlaceHolder 4"/>
          <p:cNvSpPr>
            <a:spLocks noGrp="1"/>
          </p:cNvSpPr>
          <p:nvPr>
            <p:ph type="body"/>
          </p:nvPr>
        </p:nvSpPr>
        <p:spPr>
          <a:xfrm>
            <a:off x="8029800" y="1604520"/>
            <a:ext cx="353304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79" name="PlaceHolder 5"/>
          <p:cNvSpPr>
            <a:spLocks noGrp="1"/>
          </p:cNvSpPr>
          <p:nvPr>
            <p:ph type="body"/>
          </p:nvPr>
        </p:nvSpPr>
        <p:spPr>
          <a:xfrm>
            <a:off x="609480" y="3682080"/>
            <a:ext cx="353304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80" name="PlaceHolder 6"/>
          <p:cNvSpPr>
            <a:spLocks noGrp="1"/>
          </p:cNvSpPr>
          <p:nvPr>
            <p:ph type="body"/>
          </p:nvPr>
        </p:nvSpPr>
        <p:spPr>
          <a:xfrm>
            <a:off x="4319640" y="3682080"/>
            <a:ext cx="353304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81" name="PlaceHolder 7"/>
          <p:cNvSpPr>
            <a:spLocks noGrp="1"/>
          </p:cNvSpPr>
          <p:nvPr>
            <p:ph type="body"/>
          </p:nvPr>
        </p:nvSpPr>
        <p:spPr>
          <a:xfrm>
            <a:off x="8029800" y="3682080"/>
            <a:ext cx="3533040" cy="1896840"/>
          </a:xfrm>
          <a:prstGeom prst="rect">
            <a:avLst/>
          </a:prstGeom>
        </p:spPr>
        <p:txBody>
          <a:bodyPr lIns="0" rIns="0" tIns="0" bIns="0">
            <a:normAutofit/>
          </a:bodyPr>
          <a:p>
            <a:endParaRPr b="0" lang="de-DE" sz="2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
        <p:nvSpPr>
          <p:cNvPr id="8" name="PlaceHolder 2"/>
          <p:cNvSpPr>
            <a:spLocks noGrp="1"/>
          </p:cNvSpPr>
          <p:nvPr>
            <p:ph type="body"/>
          </p:nvPr>
        </p:nvSpPr>
        <p:spPr>
          <a:xfrm>
            <a:off x="609480" y="1604520"/>
            <a:ext cx="10972440" cy="3977280"/>
          </a:xfrm>
          <a:prstGeom prst="rect">
            <a:avLst/>
          </a:prstGeom>
        </p:spPr>
        <p:txBody>
          <a:bodyPr lIns="0" rIns="0" tIns="0" bIns="0">
            <a:normAutofit/>
          </a:bodyPr>
          <a:p>
            <a:endParaRPr b="0" lang="de-DE" sz="28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
        <p:nvSpPr>
          <p:cNvPr id="10" name="PlaceHolder 2"/>
          <p:cNvSpPr>
            <a:spLocks noGrp="1"/>
          </p:cNvSpPr>
          <p:nvPr>
            <p:ph type="body"/>
          </p:nvPr>
        </p:nvSpPr>
        <p:spPr>
          <a:xfrm>
            <a:off x="609480" y="1604520"/>
            <a:ext cx="5354280" cy="3977280"/>
          </a:xfrm>
          <a:prstGeom prst="rect">
            <a:avLst/>
          </a:prstGeom>
        </p:spPr>
        <p:txBody>
          <a:bodyPr lIns="0" rIns="0" tIns="0" bIns="0">
            <a:normAutofit/>
          </a:bodyPr>
          <a:p>
            <a:endParaRPr b="0" lang="de-DE" sz="2800" spc="-1" strike="noStrike">
              <a:solidFill>
                <a:srgbClr val="000000"/>
              </a:solidFill>
              <a:latin typeface="Calibri"/>
            </a:endParaRPr>
          </a:p>
        </p:txBody>
      </p:sp>
      <p:sp>
        <p:nvSpPr>
          <p:cNvPr id="11" name="PlaceHolder 3"/>
          <p:cNvSpPr>
            <a:spLocks noGrp="1"/>
          </p:cNvSpPr>
          <p:nvPr>
            <p:ph type="body"/>
          </p:nvPr>
        </p:nvSpPr>
        <p:spPr>
          <a:xfrm>
            <a:off x="6231960" y="1604520"/>
            <a:ext cx="5354280" cy="3977280"/>
          </a:xfrm>
          <a:prstGeom prst="rect">
            <a:avLst/>
          </a:prstGeom>
        </p:spPr>
        <p:txBody>
          <a:bodyPr lIns="0" rIns="0" tIns="0" bIns="0">
            <a:normAutofit/>
          </a:bodyPr>
          <a:p>
            <a:endParaRPr b="0" lang="de-DE" sz="28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de-DE"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
        <p:nvSpPr>
          <p:cNvPr id="15" name="PlaceHolder 2"/>
          <p:cNvSpPr>
            <a:spLocks noGrp="1"/>
          </p:cNvSpPr>
          <p:nvPr>
            <p:ph type="body"/>
          </p:nvPr>
        </p:nvSpPr>
        <p:spPr>
          <a:xfrm>
            <a:off x="609480" y="160452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16" name="PlaceHolder 3"/>
          <p:cNvSpPr>
            <a:spLocks noGrp="1"/>
          </p:cNvSpPr>
          <p:nvPr>
            <p:ph type="body"/>
          </p:nvPr>
        </p:nvSpPr>
        <p:spPr>
          <a:xfrm>
            <a:off x="6231960" y="1604520"/>
            <a:ext cx="5354280" cy="3977280"/>
          </a:xfrm>
          <a:prstGeom prst="rect">
            <a:avLst/>
          </a:prstGeom>
        </p:spPr>
        <p:txBody>
          <a:bodyPr lIns="0" rIns="0" tIns="0" bIns="0">
            <a:normAutofit/>
          </a:bodyPr>
          <a:p>
            <a:endParaRPr b="0" lang="de-DE" sz="2800" spc="-1" strike="noStrike">
              <a:solidFill>
                <a:srgbClr val="000000"/>
              </a:solidFill>
              <a:latin typeface="Calibri"/>
            </a:endParaRPr>
          </a:p>
        </p:txBody>
      </p:sp>
      <p:sp>
        <p:nvSpPr>
          <p:cNvPr id="17" name="PlaceHolder 4"/>
          <p:cNvSpPr>
            <a:spLocks noGrp="1"/>
          </p:cNvSpPr>
          <p:nvPr>
            <p:ph type="body"/>
          </p:nvPr>
        </p:nvSpPr>
        <p:spPr>
          <a:xfrm>
            <a:off x="609480" y="368208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
        <p:nvSpPr>
          <p:cNvPr id="19" name="PlaceHolder 2"/>
          <p:cNvSpPr>
            <a:spLocks noGrp="1"/>
          </p:cNvSpPr>
          <p:nvPr>
            <p:ph type="body"/>
          </p:nvPr>
        </p:nvSpPr>
        <p:spPr>
          <a:xfrm>
            <a:off x="609480" y="1604520"/>
            <a:ext cx="5354280" cy="3977280"/>
          </a:xfrm>
          <a:prstGeom prst="rect">
            <a:avLst/>
          </a:prstGeom>
        </p:spPr>
        <p:txBody>
          <a:bodyPr lIns="0" rIns="0" tIns="0" bIns="0">
            <a:normAutofit/>
          </a:bodyPr>
          <a:p>
            <a:endParaRPr b="0" lang="de-DE" sz="2800" spc="-1" strike="noStrike">
              <a:solidFill>
                <a:srgbClr val="000000"/>
              </a:solidFill>
              <a:latin typeface="Calibri"/>
            </a:endParaRPr>
          </a:p>
        </p:txBody>
      </p:sp>
      <p:sp>
        <p:nvSpPr>
          <p:cNvPr id="20" name="PlaceHolder 3"/>
          <p:cNvSpPr>
            <a:spLocks noGrp="1"/>
          </p:cNvSpPr>
          <p:nvPr>
            <p:ph type="body"/>
          </p:nvPr>
        </p:nvSpPr>
        <p:spPr>
          <a:xfrm>
            <a:off x="6231960" y="160452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21" name="PlaceHolder 4"/>
          <p:cNvSpPr>
            <a:spLocks noGrp="1"/>
          </p:cNvSpPr>
          <p:nvPr>
            <p:ph type="body"/>
          </p:nvPr>
        </p:nvSpPr>
        <p:spPr>
          <a:xfrm>
            <a:off x="6231960" y="368208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de-DE" sz="1800" spc="-1" strike="noStrike">
              <a:solidFill>
                <a:srgbClr val="000000"/>
              </a:solidFill>
              <a:latin typeface="Calibri"/>
            </a:endParaRPr>
          </a:p>
        </p:txBody>
      </p:sp>
      <p:sp>
        <p:nvSpPr>
          <p:cNvPr id="23" name="PlaceHolder 2"/>
          <p:cNvSpPr>
            <a:spLocks noGrp="1"/>
          </p:cNvSpPr>
          <p:nvPr>
            <p:ph type="body"/>
          </p:nvPr>
        </p:nvSpPr>
        <p:spPr>
          <a:xfrm>
            <a:off x="609480" y="160452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24" name="PlaceHolder 3"/>
          <p:cNvSpPr>
            <a:spLocks noGrp="1"/>
          </p:cNvSpPr>
          <p:nvPr>
            <p:ph type="body"/>
          </p:nvPr>
        </p:nvSpPr>
        <p:spPr>
          <a:xfrm>
            <a:off x="6231960" y="1604520"/>
            <a:ext cx="5354280" cy="1896840"/>
          </a:xfrm>
          <a:prstGeom prst="rect">
            <a:avLst/>
          </a:prstGeom>
        </p:spPr>
        <p:txBody>
          <a:bodyPr lIns="0" rIns="0" tIns="0" bIns="0">
            <a:normAutofit/>
          </a:bodyPr>
          <a:p>
            <a:endParaRPr b="0" lang="de-DE" sz="2800" spc="-1" strike="noStrike">
              <a:solidFill>
                <a:srgbClr val="000000"/>
              </a:solidFill>
              <a:latin typeface="Calibri"/>
            </a:endParaRPr>
          </a:p>
        </p:txBody>
      </p:sp>
      <p:sp>
        <p:nvSpPr>
          <p:cNvPr id="25" name="PlaceHolder 4"/>
          <p:cNvSpPr>
            <a:spLocks noGrp="1"/>
          </p:cNvSpPr>
          <p:nvPr>
            <p:ph type="body"/>
          </p:nvPr>
        </p:nvSpPr>
        <p:spPr>
          <a:xfrm>
            <a:off x="609480" y="3682080"/>
            <a:ext cx="10972440" cy="1896840"/>
          </a:xfrm>
          <a:prstGeom prst="rect">
            <a:avLst/>
          </a:prstGeom>
        </p:spPr>
        <p:txBody>
          <a:bodyPr lIns="0" rIns="0" tIns="0" bIns="0">
            <a:normAutofit/>
          </a:bodyPr>
          <a:p>
            <a:endParaRPr b="0" lang="de-DE" sz="28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523880" y="1122480"/>
            <a:ext cx="9143640" cy="2387160"/>
          </a:xfrm>
          <a:prstGeom prst="rect">
            <a:avLst/>
          </a:prstGeom>
        </p:spPr>
        <p:txBody>
          <a:bodyPr anchor="b">
            <a:noAutofit/>
          </a:bodyPr>
          <a:p>
            <a:pPr algn="ctr">
              <a:lnSpc>
                <a:spcPct val="90000"/>
              </a:lnSpc>
            </a:pPr>
            <a:r>
              <a:rPr b="0" lang="de-DE" sz="6000" spc="-1" strike="noStrike">
                <a:solidFill>
                  <a:srgbClr val="000000"/>
                </a:solidFill>
                <a:latin typeface="Calibri Light"/>
              </a:rPr>
              <a:t>Mastertitelformat bearbeiten</a:t>
            </a:r>
            <a:endParaRPr b="0" lang="de-DE" sz="6000" spc="-1" strike="noStrike">
              <a:solidFill>
                <a:srgbClr val="000000"/>
              </a:solidFill>
              <a:latin typeface="Calibri"/>
            </a:endParaRPr>
          </a:p>
        </p:txBody>
      </p:sp>
      <p:sp>
        <p:nvSpPr>
          <p:cNvPr id="1" name="PlaceHolder 2"/>
          <p:cNvSpPr>
            <a:spLocks noGrp="1"/>
          </p:cNvSpPr>
          <p:nvPr>
            <p:ph type="dt"/>
          </p:nvPr>
        </p:nvSpPr>
        <p:spPr>
          <a:xfrm>
            <a:off x="838080" y="6356520"/>
            <a:ext cx="2742840" cy="364680"/>
          </a:xfrm>
          <a:prstGeom prst="rect">
            <a:avLst/>
          </a:prstGeom>
        </p:spPr>
        <p:txBody>
          <a:bodyPr anchor="ctr">
            <a:noAutofit/>
          </a:bodyPr>
          <a:p>
            <a:pPr>
              <a:lnSpc>
                <a:spcPct val="100000"/>
              </a:lnSpc>
            </a:pPr>
            <a:fld id="{2DD86837-C81A-45A3-B67B-E1B67E8C8AE6}" type="datetime">
              <a:rPr b="0" lang="de-DE" sz="1200" spc="-1" strike="noStrike">
                <a:solidFill>
                  <a:srgbClr val="8b8b8b"/>
                </a:solidFill>
                <a:latin typeface="Calibri"/>
              </a:rPr>
              <a:t>12.08.21</a:t>
            </a:fld>
            <a:endParaRPr b="0" lang="de-DE" sz="1200" spc="-1" strike="noStrike">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noAutofit/>
          </a:bodyPr>
          <a:p>
            <a:endParaRPr b="0" lang="de-DE" sz="2400" spc="-1" strike="noStrike">
              <a:latin typeface="Times New Roman"/>
            </a:endParaRPr>
          </a:p>
        </p:txBody>
      </p:sp>
      <p:sp>
        <p:nvSpPr>
          <p:cNvPr id="3" name="PlaceHolder 4"/>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F628127C-4C9C-4ADD-8A15-50858747DBBA}" type="slidenum">
              <a:rPr b="0" lang="de-DE" sz="1200" spc="-1" strike="noStrike">
                <a:solidFill>
                  <a:srgbClr val="8b8b8b"/>
                </a:solidFill>
                <a:latin typeface="Calibri"/>
              </a:rPr>
              <a:t>&lt;number&gt;</a:t>
            </a:fld>
            <a:endParaRPr b="0" lang="de-DE" sz="1200" spc="-1" strike="noStrike">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de-DE" sz="2800" spc="-1" strike="noStrike">
                <a:solidFill>
                  <a:srgbClr val="000000"/>
                </a:solidFill>
                <a:latin typeface="Calibri"/>
              </a:rPr>
              <a:t>Click to edit the outline text format</a:t>
            </a:r>
            <a:endParaRPr b="0" lang="de-DE"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de-DE" sz="2000" spc="-1" strike="noStrike">
                <a:solidFill>
                  <a:srgbClr val="000000"/>
                </a:solidFill>
                <a:latin typeface="Calibri"/>
              </a:rPr>
              <a:t>Second Outline Level</a:t>
            </a:r>
            <a:endParaRPr b="0" lang="de-DE"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de-DE" sz="1800" spc="-1" strike="noStrike">
                <a:solidFill>
                  <a:srgbClr val="000000"/>
                </a:solidFill>
                <a:latin typeface="Calibri"/>
              </a:rPr>
              <a:t>Third Outline Level</a:t>
            </a:r>
            <a:endParaRPr b="0" lang="de-DE"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de-DE" sz="1800" spc="-1" strike="noStrike">
                <a:solidFill>
                  <a:srgbClr val="000000"/>
                </a:solidFill>
                <a:latin typeface="Calibri"/>
              </a:rPr>
              <a:t>Fourth Outline Level</a:t>
            </a:r>
            <a:endParaRPr b="0" lang="de-DE"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de-DE" sz="2000" spc="-1" strike="noStrike">
                <a:solidFill>
                  <a:srgbClr val="000000"/>
                </a:solidFill>
                <a:latin typeface="Calibri"/>
              </a:rPr>
              <a:t>Fifth Outline Level</a:t>
            </a:r>
            <a:endParaRPr b="0" lang="de-DE"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de-DE" sz="2000" spc="-1" strike="noStrike">
                <a:solidFill>
                  <a:srgbClr val="000000"/>
                </a:solidFill>
                <a:latin typeface="Calibri"/>
              </a:rPr>
              <a:t>Sixth Outline Level</a:t>
            </a:r>
            <a:endParaRPr b="0" lang="de-DE"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de-DE" sz="2000" spc="-1" strike="noStrike">
                <a:solidFill>
                  <a:srgbClr val="000000"/>
                </a:solidFill>
                <a:latin typeface="Calibri"/>
              </a:rPr>
              <a:t>Seventh Outline Level</a:t>
            </a:r>
            <a:endParaRPr b="0" lang="de-DE"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dt"/>
          </p:nvPr>
        </p:nvSpPr>
        <p:spPr>
          <a:xfrm>
            <a:off x="838080" y="6356520"/>
            <a:ext cx="2742840" cy="364680"/>
          </a:xfrm>
          <a:prstGeom prst="rect">
            <a:avLst/>
          </a:prstGeom>
        </p:spPr>
        <p:txBody>
          <a:bodyPr anchor="ctr">
            <a:noAutofit/>
          </a:bodyPr>
          <a:p>
            <a:pPr>
              <a:lnSpc>
                <a:spcPct val="100000"/>
              </a:lnSpc>
            </a:pPr>
            <a:fld id="{C72B6DB3-89C6-44BF-B8C6-BB2AD56410AA}" type="datetime">
              <a:rPr b="0" lang="de-DE" sz="1200" spc="-1" strike="noStrike">
                <a:solidFill>
                  <a:srgbClr val="8b8b8b"/>
                </a:solidFill>
                <a:latin typeface="Calibri"/>
              </a:rPr>
              <a:t>12.08.21</a:t>
            </a:fld>
            <a:endParaRPr b="0" lang="de-DE" sz="1200" spc="-1" strike="noStrike">
              <a:latin typeface="Times New Roman"/>
            </a:endParaRPr>
          </a:p>
        </p:txBody>
      </p:sp>
      <p:sp>
        <p:nvSpPr>
          <p:cNvPr id="42" name="PlaceHolder 2"/>
          <p:cNvSpPr>
            <a:spLocks noGrp="1"/>
          </p:cNvSpPr>
          <p:nvPr>
            <p:ph type="ftr"/>
          </p:nvPr>
        </p:nvSpPr>
        <p:spPr>
          <a:xfrm>
            <a:off x="4038480" y="6356520"/>
            <a:ext cx="4114440" cy="364680"/>
          </a:xfrm>
          <a:prstGeom prst="rect">
            <a:avLst/>
          </a:prstGeom>
        </p:spPr>
        <p:txBody>
          <a:bodyPr anchor="ctr">
            <a:noAutofit/>
          </a:bodyPr>
          <a:p>
            <a:endParaRPr b="0" lang="de-DE" sz="2400" spc="-1" strike="noStrike">
              <a:latin typeface="Times New Roman"/>
            </a:endParaRPr>
          </a:p>
        </p:txBody>
      </p:sp>
      <p:sp>
        <p:nvSpPr>
          <p:cNvPr id="43" name="PlaceHolder 3"/>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74DE4619-0387-458E-85F7-FC12D14D65D6}" type="slidenum">
              <a:rPr b="0" lang="de-DE" sz="1200" spc="-1" strike="noStrike">
                <a:solidFill>
                  <a:srgbClr val="8b8b8b"/>
                </a:solidFill>
                <a:latin typeface="Calibri"/>
              </a:rPr>
              <a:t>&lt;number&gt;</a:t>
            </a:fld>
            <a:endParaRPr b="0" lang="de-DE" sz="1200" spc="-1" strike="noStrike">
              <a:latin typeface="Times New Roman"/>
            </a:endParaRPr>
          </a:p>
        </p:txBody>
      </p:sp>
      <p:sp>
        <p:nvSpPr>
          <p:cNvPr id="44" name="PlaceHolder 4"/>
          <p:cNvSpPr>
            <a:spLocks noGrp="1"/>
          </p:cNvSpPr>
          <p:nvPr>
            <p:ph type="title"/>
          </p:nvPr>
        </p:nvSpPr>
        <p:spPr>
          <a:xfrm>
            <a:off x="609480" y="273600"/>
            <a:ext cx="10972440" cy="1144800"/>
          </a:xfrm>
          <a:prstGeom prst="rect">
            <a:avLst/>
          </a:prstGeom>
        </p:spPr>
        <p:txBody>
          <a:bodyPr lIns="0" rIns="0" tIns="0" bIns="0" anchor="ctr">
            <a:noAutofit/>
          </a:bodyPr>
          <a:p>
            <a:r>
              <a:rPr b="0" lang="de-DE" sz="1800" spc="-1" strike="noStrike">
                <a:solidFill>
                  <a:srgbClr val="000000"/>
                </a:solidFill>
                <a:latin typeface="Calibri"/>
              </a:rPr>
              <a:t>Click to edit the title text format</a:t>
            </a:r>
            <a:endParaRPr b="0" lang="de-DE" sz="1800" spc="-1" strike="noStrike">
              <a:solidFill>
                <a:srgbClr val="000000"/>
              </a:solidFill>
              <a:latin typeface="Calibri"/>
            </a:endParaRPr>
          </a:p>
        </p:txBody>
      </p:sp>
      <p:sp>
        <p:nvSpPr>
          <p:cNvPr id="45"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de-DE" sz="2800" spc="-1" strike="noStrike">
                <a:solidFill>
                  <a:srgbClr val="000000"/>
                </a:solidFill>
                <a:latin typeface="Calibri"/>
              </a:rPr>
              <a:t>Click to edit the outline text format</a:t>
            </a:r>
            <a:endParaRPr b="0" lang="de-DE"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de-DE" sz="2000" spc="-1" strike="noStrike">
                <a:solidFill>
                  <a:srgbClr val="000000"/>
                </a:solidFill>
                <a:latin typeface="Calibri"/>
              </a:rPr>
              <a:t>Second Outline Level</a:t>
            </a:r>
            <a:endParaRPr b="0" lang="de-DE"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de-DE" sz="1800" spc="-1" strike="noStrike">
                <a:solidFill>
                  <a:srgbClr val="000000"/>
                </a:solidFill>
                <a:latin typeface="Calibri"/>
              </a:rPr>
              <a:t>Third Outline Level</a:t>
            </a:r>
            <a:endParaRPr b="0" lang="de-DE"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de-DE" sz="1800" spc="-1" strike="noStrike">
                <a:solidFill>
                  <a:srgbClr val="000000"/>
                </a:solidFill>
                <a:latin typeface="Calibri"/>
              </a:rPr>
              <a:t>Fourth Outline Level</a:t>
            </a:r>
            <a:endParaRPr b="0" lang="de-DE"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de-DE" sz="2000" spc="-1" strike="noStrike">
                <a:solidFill>
                  <a:srgbClr val="000000"/>
                </a:solidFill>
                <a:latin typeface="Calibri"/>
              </a:rPr>
              <a:t>Fifth Outline Level</a:t>
            </a:r>
            <a:endParaRPr b="0" lang="de-DE"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de-DE" sz="2000" spc="-1" strike="noStrike">
                <a:solidFill>
                  <a:srgbClr val="000000"/>
                </a:solidFill>
                <a:latin typeface="Calibri"/>
              </a:rPr>
              <a:t>Sixth Outline Level</a:t>
            </a:r>
            <a:endParaRPr b="0" lang="de-DE"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de-DE" sz="2000" spc="-1" strike="noStrike">
                <a:solidFill>
                  <a:srgbClr val="000000"/>
                </a:solidFill>
                <a:latin typeface="Calibri"/>
              </a:rPr>
              <a:t>Seventh Outline Level</a:t>
            </a:r>
            <a:endParaRPr b="0" lang="de-DE"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slideLayout" Target="../slideLayouts/slideLayout13.xml"/><Relationship Id="rId7"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png"/><Relationship Id="rId3" Type="http://schemas.openxmlformats.org/officeDocument/2006/relationships/image" Target="../media/image32.jpeg"/><Relationship Id="rId4" Type="http://schemas.openxmlformats.org/officeDocument/2006/relationships/slideLayout" Target="../slideLayouts/slideLayout13.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34.png"/><Relationship Id="rId3" Type="http://schemas.openxmlformats.org/officeDocument/2006/relationships/image" Target="../media/image35.jpeg"/><Relationship Id="rId4" Type="http://schemas.openxmlformats.org/officeDocument/2006/relationships/slideLayout" Target="../slideLayouts/slideLayout13.xml"/><Relationship Id="rId5"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png"/><Relationship Id="rId3" Type="http://schemas.openxmlformats.org/officeDocument/2006/relationships/slideLayout" Target="../slideLayouts/slideLayout13.xml"/><Relationship Id="rId4"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png"/><Relationship Id="rId3" Type="http://schemas.openxmlformats.org/officeDocument/2006/relationships/image" Target="../media/image40.jpeg"/><Relationship Id="rId4" Type="http://schemas.openxmlformats.org/officeDocument/2006/relationships/slideLayout" Target="../slideLayouts/slideLayout13.xml"/><Relationship Id="rId5"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2.png"/><Relationship Id="rId3" Type="http://schemas.openxmlformats.org/officeDocument/2006/relationships/slideLayout" Target="../slideLayouts/slideLayout13.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image" Target="../media/image44.png"/><Relationship Id="rId3" Type="http://schemas.openxmlformats.org/officeDocument/2006/relationships/image" Target="../media/image45.jpeg"/><Relationship Id="rId4" Type="http://schemas.openxmlformats.org/officeDocument/2006/relationships/slideLayout" Target="../slideLayouts/slideLayout13.xml"/><Relationship Id="rId5"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image" Target="../media/image47.png"/><Relationship Id="rId3" Type="http://schemas.openxmlformats.org/officeDocument/2006/relationships/slideLayout" Target="../slideLayouts/slideLayout13.xml"/><Relationship Id="rId4"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image" Target="../media/image49.png"/><Relationship Id="rId3" Type="http://schemas.openxmlformats.org/officeDocument/2006/relationships/image" Target="../media/image50.jpeg"/><Relationship Id="rId4" Type="http://schemas.openxmlformats.org/officeDocument/2006/relationships/slideLayout" Target="../slideLayouts/slideLayout13.xml"/><Relationship Id="rId5"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13.xml"/><Relationship Id="rId5"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slideLayout" Target="../slideLayouts/slideLayout13.xml"/><Relationship Id="rId4"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slideLayout" Target="../slideLayouts/slideLayout13.xml"/><Relationship Id="rId5"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image" Target="../media/image58.png"/><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slideLayout" Target="../slideLayouts/slideLayout13.xml"/><Relationship Id="rId6"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13.xml"/><Relationship Id="rId6"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65.jpeg"/><Relationship Id="rId2" Type="http://schemas.openxmlformats.org/officeDocument/2006/relationships/image" Target="../media/image66.png"/><Relationship Id="rId3"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image" Target="../media/image68.png"/><Relationship Id="rId3" Type="http://schemas.openxmlformats.org/officeDocument/2006/relationships/image" Target="../media/image69.jpeg"/><Relationship Id="rId4"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image" Target="../media/image71.png"/><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74.jpeg"/><Relationship Id="rId2" Type="http://schemas.openxmlformats.org/officeDocument/2006/relationships/image" Target="../media/image75.png"/><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78.jpeg"/><Relationship Id="rId2" Type="http://schemas.openxmlformats.org/officeDocument/2006/relationships/image" Target="../media/image79.png"/><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82.jpeg"/><Relationship Id="rId2" Type="http://schemas.openxmlformats.org/officeDocument/2006/relationships/image" Target="../media/image83.png"/><Relationship Id="rId3" Type="http://schemas.openxmlformats.org/officeDocument/2006/relationships/image" Target="../media/image84.png"/><Relationship Id="rId4"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85.jpeg"/><Relationship Id="rId2" Type="http://schemas.openxmlformats.org/officeDocument/2006/relationships/image" Target="../media/image86.png"/><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png"/><Relationship Id="rId3" Type="http://schemas.openxmlformats.org/officeDocument/2006/relationships/image" Target="../media/image7.jpeg"/><Relationship Id="rId4" Type="http://schemas.openxmlformats.org/officeDocument/2006/relationships/slideLayout" Target="../slideLayouts/slideLayout13.xml"/><Relationship Id="rId5"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90.jpeg"/><Relationship Id="rId2" Type="http://schemas.openxmlformats.org/officeDocument/2006/relationships/image" Target="../media/image91.png"/><Relationship Id="rId3"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92.jpeg"/><Relationship Id="rId2" Type="http://schemas.openxmlformats.org/officeDocument/2006/relationships/image" Target="../media/image93.png"/><Relationship Id="rId3"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94.jpeg"/><Relationship Id="rId2" Type="http://schemas.openxmlformats.org/officeDocument/2006/relationships/image" Target="../media/image95.png"/><Relationship Id="rId3" Type="http://schemas.openxmlformats.org/officeDocument/2006/relationships/image" Target="../media/image96.png"/><Relationship Id="rId4"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97.jpeg"/><Relationship Id="rId2" Type="http://schemas.openxmlformats.org/officeDocument/2006/relationships/image" Target="../media/image98.png"/><Relationship Id="rId3" Type="http://schemas.openxmlformats.org/officeDocument/2006/relationships/image" Target="../media/image99.jpeg"/><Relationship Id="rId4" Type="http://schemas.openxmlformats.org/officeDocument/2006/relationships/slideLayout" Target="../slideLayouts/slideLayout13.xml"/><Relationship Id="rId5"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100.jpeg"/><Relationship Id="rId2" Type="http://schemas.openxmlformats.org/officeDocument/2006/relationships/image" Target="../media/image101.png"/><Relationship Id="rId3"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image" Target="../media/image102.jpeg"/><Relationship Id="rId2" Type="http://schemas.openxmlformats.org/officeDocument/2006/relationships/image" Target="../media/image103.png"/><Relationship Id="rId3" Type="http://schemas.openxmlformats.org/officeDocument/2006/relationships/image" Target="../media/image104.png"/><Relationship Id="rId4" Type="http://schemas.openxmlformats.org/officeDocument/2006/relationships/slideLayout" Target="../slideLayouts/slideLayout13.xml"/><Relationship Id="rId5"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105.jpeg"/><Relationship Id="rId2" Type="http://schemas.openxmlformats.org/officeDocument/2006/relationships/image" Target="../media/image106.png"/><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image" Target="../media/image109.jpeg"/><Relationship Id="rId2" Type="http://schemas.openxmlformats.org/officeDocument/2006/relationships/image" Target="../media/image110.png"/><Relationship Id="rId3" Type="http://schemas.openxmlformats.org/officeDocument/2006/relationships/image" Target="../media/image111.png"/><Relationship Id="rId4" Type="http://schemas.openxmlformats.org/officeDocument/2006/relationships/slideLayout" Target="../slideLayouts/slideLayout13.xml"/><Relationship Id="rId5"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112.jpeg"/><Relationship Id="rId2" Type="http://schemas.openxmlformats.org/officeDocument/2006/relationships/image" Target="../media/image113.png"/><Relationship Id="rId3" Type="http://schemas.openxmlformats.org/officeDocument/2006/relationships/image" Target="../media/image114.png"/><Relationship Id="rId4"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115.jpeg"/><Relationship Id="rId2" Type="http://schemas.openxmlformats.org/officeDocument/2006/relationships/image" Target="../media/image116.png"/><Relationship Id="rId3" Type="http://schemas.openxmlformats.org/officeDocument/2006/relationships/image" Target="../media/image117.png"/><Relationship Id="rId4" Type="http://schemas.openxmlformats.org/officeDocument/2006/relationships/image" Target="../media/image118.jpeg"/><Relationship Id="rId5" Type="http://schemas.openxmlformats.org/officeDocument/2006/relationships/slideLayout" Target="../slideLayouts/slideLayout13.xml"/><Relationship Id="rId6"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png"/><Relationship Id="rId3" Type="http://schemas.openxmlformats.org/officeDocument/2006/relationships/hyperlink" Target="https://www.mcc-berlin.net/fileadmin/data/clock/carbon_clock.htm" TargetMode="External"/><Relationship Id="rId4" Type="http://schemas.openxmlformats.org/officeDocument/2006/relationships/hyperlink" Target="https://www.mcc-berlin.net/fileadmin/data/clock/carbon_clock.htm" TargetMode="External"/><Relationship Id="rId5" Type="http://schemas.openxmlformats.org/officeDocument/2006/relationships/image" Target="../media/image10.png"/><Relationship Id="rId6" Type="http://schemas.openxmlformats.org/officeDocument/2006/relationships/slideLayout" Target="../slideLayouts/slideLayout13.xml"/><Relationship Id="rId7"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119.jpeg"/><Relationship Id="rId2" Type="http://schemas.openxmlformats.org/officeDocument/2006/relationships/image" Target="../media/image120.png"/><Relationship Id="rId3"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png"/><Relationship Id="rId3" Type="http://schemas.openxmlformats.org/officeDocument/2006/relationships/image" Target="../media/image13.jpeg"/><Relationship Id="rId4" Type="http://schemas.openxmlformats.org/officeDocument/2006/relationships/slideLayout" Target="../slideLayouts/slideLayout13.xml"/><Relationship Id="rId5"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png"/><Relationship Id="rId3" Type="http://schemas.openxmlformats.org/officeDocument/2006/relationships/slideLayout" Target="../slideLayouts/slideLayout13.xml"/><Relationship Id="rId4"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png"/><Relationship Id="rId3" Type="http://schemas.openxmlformats.org/officeDocument/2006/relationships/image" Target="../media/image18.jpeg"/><Relationship Id="rId4" Type="http://schemas.openxmlformats.org/officeDocument/2006/relationships/slideLayout" Target="../slideLayouts/slideLayout13.xml"/><Relationship Id="rId5"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png"/><Relationship Id="rId3" Type="http://schemas.openxmlformats.org/officeDocument/2006/relationships/image" Target="../media/image21.jpeg"/><Relationship Id="rId4" Type="http://schemas.openxmlformats.org/officeDocument/2006/relationships/slideLayout" Target="../slideLayouts/slideLayout13.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png"/><Relationship Id="rId3" Type="http://schemas.openxmlformats.org/officeDocument/2006/relationships/image" Target="../media/image24.jpeg"/><Relationship Id="rId4" Type="http://schemas.openxmlformats.org/officeDocument/2006/relationships/slideLayout" Target="../slideLayouts/slideLayout13.xml"/><Relationship Id="rId5"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8" name="CustomShape 1"/>
          <p:cNvSpPr/>
          <p:nvPr/>
        </p:nvSpPr>
        <p:spPr>
          <a:xfrm>
            <a:off x="0" y="0"/>
            <a:ext cx="1218852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89" name="TextShape 2"/>
          <p:cNvSpPr txBox="1"/>
          <p:nvPr/>
        </p:nvSpPr>
        <p:spPr>
          <a:xfrm>
            <a:off x="639000" y="4501440"/>
            <a:ext cx="10909440" cy="1065600"/>
          </a:xfrm>
          <a:prstGeom prst="rect">
            <a:avLst/>
          </a:prstGeom>
          <a:noFill/>
          <a:ln>
            <a:noFill/>
          </a:ln>
        </p:spPr>
        <p:txBody>
          <a:bodyPr anchor="ctr">
            <a:normAutofit fontScale="94000"/>
          </a:bodyPr>
          <a:p>
            <a:pPr algn="ctr">
              <a:lnSpc>
                <a:spcPct val="90000"/>
              </a:lnSpc>
            </a:pPr>
            <a:r>
              <a:rPr b="0" lang="de-DE" sz="3600" spc="-1" strike="noStrike">
                <a:solidFill>
                  <a:srgbClr val="000000"/>
                </a:solidFill>
                <a:latin typeface="Montserrat"/>
              </a:rPr>
              <a:t>#blockIAA - 08.-12.September 2021 in München </a:t>
            </a:r>
            <a:endParaRPr b="0" lang="de-DE" sz="3600" spc="-1" strike="noStrike">
              <a:solidFill>
                <a:srgbClr val="000000"/>
              </a:solidFill>
              <a:latin typeface="Calibri"/>
            </a:endParaRPr>
          </a:p>
        </p:txBody>
      </p:sp>
      <p:sp>
        <p:nvSpPr>
          <p:cNvPr id="90" name="TextShape 3"/>
          <p:cNvSpPr txBox="1"/>
          <p:nvPr/>
        </p:nvSpPr>
        <p:spPr>
          <a:xfrm>
            <a:off x="710640" y="5913720"/>
            <a:ext cx="10909440" cy="552240"/>
          </a:xfrm>
          <a:prstGeom prst="rect">
            <a:avLst/>
          </a:prstGeom>
          <a:noFill/>
          <a:ln>
            <a:noFill/>
          </a:ln>
        </p:spPr>
        <p:txBody>
          <a:bodyPr anchor="ctr">
            <a:normAutofit/>
          </a:bodyPr>
          <a:p>
            <a:pPr algn="ctr">
              <a:lnSpc>
                <a:spcPct val="90000"/>
              </a:lnSpc>
              <a:spcBef>
                <a:spcPts val="1001"/>
              </a:spcBef>
              <a:tabLst>
                <a:tab algn="l" pos="0"/>
              </a:tabLst>
            </a:pPr>
            <a:r>
              <a:rPr b="1" i="1" lang="de-DE" sz="2400" spc="-1" strike="noStrike">
                <a:solidFill>
                  <a:srgbClr val="000000"/>
                </a:solidFill>
                <a:latin typeface="Segoe UI"/>
              </a:rPr>
              <a:t>AUTOKONZERNE ENTMACHTEN – KLIMA SCHÜTZEN!</a:t>
            </a:r>
            <a:endParaRPr b="0" lang="de-DE" sz="2400" spc="-1" strike="noStrike">
              <a:latin typeface="Arial"/>
            </a:endParaRPr>
          </a:p>
          <a:p>
            <a:pPr algn="ctr">
              <a:lnSpc>
                <a:spcPct val="90000"/>
              </a:lnSpc>
              <a:spcBef>
                <a:spcPts val="1001"/>
              </a:spcBef>
              <a:tabLst>
                <a:tab algn="l" pos="0"/>
              </a:tabLst>
            </a:pPr>
            <a:endParaRPr b="0" lang="de-DE" sz="2400" spc="-1" strike="noStrike">
              <a:latin typeface="Arial"/>
            </a:endParaRPr>
          </a:p>
        </p:txBody>
      </p:sp>
      <p:pic>
        <p:nvPicPr>
          <p:cNvPr id="91" name="Grafik 4" descr="Ein Bild, das Text, draußen, Banner, Menge enthält.&#10;&#10;Automatisch generierte Beschreibung"/>
          <p:cNvPicPr/>
          <p:nvPr/>
        </p:nvPicPr>
        <p:blipFill>
          <a:blip r:embed="rId1"/>
          <a:stretch/>
        </p:blipFill>
        <p:spPr>
          <a:xfrm>
            <a:off x="320040" y="688680"/>
            <a:ext cx="5614200" cy="3157920"/>
          </a:xfrm>
          <a:prstGeom prst="rect">
            <a:avLst/>
          </a:prstGeom>
          <a:ln>
            <a:noFill/>
          </a:ln>
        </p:spPr>
      </p:pic>
      <p:pic>
        <p:nvPicPr>
          <p:cNvPr id="92" name="Grafik 2" descr=""/>
          <p:cNvPicPr/>
          <p:nvPr/>
        </p:nvPicPr>
        <p:blipFill>
          <a:blip r:embed="rId2"/>
          <a:stretch/>
        </p:blipFill>
        <p:spPr>
          <a:xfrm>
            <a:off x="6254640" y="1144800"/>
            <a:ext cx="5614200" cy="2245320"/>
          </a:xfrm>
          <a:prstGeom prst="rect">
            <a:avLst/>
          </a:prstGeom>
          <a:ln>
            <a:noFill/>
          </a:ln>
        </p:spPr>
      </p:pic>
      <p:sp>
        <p:nvSpPr>
          <p:cNvPr id="93" name="CustomShape 4"/>
          <p:cNvSpPr/>
          <p:nvPr/>
        </p:nvSpPr>
        <p:spPr>
          <a:xfrm>
            <a:off x="4449960" y="5594400"/>
            <a:ext cx="3291480" cy="18000"/>
          </a:xfrm>
          <a:custGeom>
            <a:avLst/>
            <a:gdLst/>
            <a:ahLst/>
            <a:rect l="l" t="t" r="r" b="b"/>
            <a:pathLst>
              <a:path w="3291840" h="18288">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cap="rnd" w="41400">
            <a:solidFill>
              <a:schemeClr val="accent2"/>
            </a:solidFill>
            <a:round/>
          </a:ln>
        </p:spPr>
        <p:style>
          <a:lnRef idx="2">
            <a:schemeClr val="accent1">
              <a:shade val="50000"/>
            </a:schemeClr>
          </a:lnRef>
          <a:fillRef idx="1">
            <a:schemeClr val="accent1"/>
          </a:fillRef>
          <a:effectRef idx="0">
            <a:schemeClr val="accent1"/>
          </a:effectRef>
          <a:fontRef idx="minor"/>
        </p:style>
      </p:sp>
      <p:sp>
        <p:nvSpPr>
          <p:cNvPr id="94" name="CustomShape 5"/>
          <p:cNvSpPr/>
          <p:nvPr/>
        </p:nvSpPr>
        <p:spPr>
          <a:xfrm rot="21040200">
            <a:off x="330480" y="3684600"/>
            <a:ext cx="3020760" cy="913320"/>
          </a:xfrm>
          <a:prstGeom prst="rect">
            <a:avLst/>
          </a:prstGeom>
          <a:solidFill>
            <a:schemeClr val="tx1"/>
          </a:solidFill>
          <a:ln>
            <a:noFill/>
          </a:ln>
        </p:spPr>
        <p:style>
          <a:lnRef idx="0"/>
          <a:fillRef idx="0"/>
          <a:effectRef idx="0"/>
          <a:fontRef idx="minor"/>
        </p:style>
        <p:txBody>
          <a:bodyPr lIns="90000" rIns="90000" tIns="45000" bIns="45000">
            <a:spAutoFit/>
          </a:bodyPr>
          <a:p>
            <a:pPr algn="just">
              <a:lnSpc>
                <a:spcPct val="100000"/>
              </a:lnSpc>
            </a:pPr>
            <a:r>
              <a:rPr b="0" lang="de-DE" sz="1800" spc="-1" strike="noStrike">
                <a:solidFill>
                  <a:srgbClr val="ffffff"/>
                </a:solidFill>
                <a:latin typeface="Montserrat"/>
              </a:rPr>
              <a:t>AKTIONSCAMP</a:t>
            </a:r>
            <a:endParaRPr b="0" lang="de-DE" sz="1800" spc="-1" strike="noStrike">
              <a:latin typeface="Arial"/>
            </a:endParaRPr>
          </a:p>
          <a:p>
            <a:pPr algn="just">
              <a:lnSpc>
                <a:spcPct val="100000"/>
              </a:lnSpc>
            </a:pPr>
            <a:r>
              <a:rPr b="0" lang="de-DE" sz="1800" spc="-1" strike="noStrike">
                <a:solidFill>
                  <a:srgbClr val="ffffff"/>
                </a:solidFill>
                <a:latin typeface="Montserrat"/>
              </a:rPr>
              <a:t>BLOCKADE</a:t>
            </a:r>
            <a:endParaRPr b="0" lang="de-DE" sz="1800" spc="-1" strike="noStrike">
              <a:latin typeface="Arial"/>
            </a:endParaRPr>
          </a:p>
          <a:p>
            <a:pPr algn="just">
              <a:lnSpc>
                <a:spcPct val="100000"/>
              </a:lnSpc>
            </a:pPr>
            <a:r>
              <a:rPr b="0" lang="de-DE" sz="1800" spc="-1" strike="noStrike">
                <a:solidFill>
                  <a:srgbClr val="ffffff"/>
                </a:solidFill>
                <a:latin typeface="Montserrat"/>
              </a:rPr>
              <a:t>ZIVILER UNGEHORSAM</a:t>
            </a:r>
            <a:endParaRPr b="0" lang="de-DE" sz="1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25"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26" name="Grafik 2" descr=""/>
          <p:cNvPicPr/>
          <p:nvPr/>
        </p:nvPicPr>
        <p:blipFill>
          <a:blip r:embed="rId2"/>
          <a:stretch/>
        </p:blipFill>
        <p:spPr>
          <a:xfrm>
            <a:off x="10029960" y="204120"/>
            <a:ext cx="1928160" cy="769320"/>
          </a:xfrm>
          <a:prstGeom prst="rect">
            <a:avLst/>
          </a:prstGeom>
          <a:ln>
            <a:noFill/>
          </a:ln>
        </p:spPr>
      </p:pic>
      <p:sp>
        <p:nvSpPr>
          <p:cNvPr id="127" name="CustomShape 2"/>
          <p:cNvSpPr/>
          <p:nvPr/>
        </p:nvSpPr>
        <p:spPr>
          <a:xfrm>
            <a:off x="0" y="1346400"/>
            <a:ext cx="12191760" cy="525600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0" lang="de-DE" sz="700" spc="-1" strike="noStrike">
                <a:solidFill>
                  <a:srgbClr val="000000"/>
                </a:solidFill>
                <a:latin typeface="Segoe UI"/>
              </a:rPr>
              <a:t>.</a:t>
            </a:r>
            <a:br/>
            <a:r>
              <a:rPr b="1" lang="de-DE" sz="3200" spc="-1" strike="noStrike">
                <a:solidFill>
                  <a:srgbClr val="000000"/>
                </a:solidFill>
                <a:latin typeface="Montserrat SemiBold"/>
              </a:rPr>
              <a:t>Autoland Deutschland</a:t>
            </a:r>
            <a:endParaRPr b="0" lang="de-DE" sz="3200" spc="-1" strike="noStrike">
              <a:latin typeface="Arial"/>
            </a:endParaRPr>
          </a:p>
          <a:p>
            <a:pPr>
              <a:lnSpc>
                <a:spcPct val="100000"/>
              </a:lnSpc>
            </a:pPr>
            <a:endParaRPr b="0" lang="de-DE" sz="3200" spc="-1" strike="noStrike">
              <a:latin typeface="Arial"/>
            </a:endParaRPr>
          </a:p>
          <a:p>
            <a:pPr>
              <a:lnSpc>
                <a:spcPct val="100000"/>
              </a:lnSpc>
            </a:pPr>
            <a:r>
              <a:rPr b="0" lang="de-DE" sz="1800" spc="-1" strike="noStrike">
                <a:solidFill>
                  <a:srgbClr val="000000"/>
                </a:solidFill>
                <a:latin typeface="Wingdings"/>
              </a:rPr>
              <a:t></a:t>
            </a:r>
            <a:r>
              <a:rPr b="0" lang="de-DE" sz="1800" spc="-1" strike="noStrike">
                <a:solidFill>
                  <a:srgbClr val="000000"/>
                </a:solidFill>
                <a:latin typeface="Montserrat"/>
              </a:rPr>
              <a:t> </a:t>
            </a:r>
            <a:r>
              <a:rPr b="0" lang="de-DE" sz="1800" spc="-1" strike="noStrike">
                <a:solidFill>
                  <a:srgbClr val="000000"/>
                </a:solidFill>
                <a:latin typeface="Montserrat"/>
              </a:rPr>
              <a:t>Politische Priorisierung des Autos: </a:t>
            </a:r>
            <a:endParaRPr b="0" lang="de-DE" sz="1800" spc="-1" strike="noStrike">
              <a:latin typeface="Arial"/>
            </a:endParaRPr>
          </a:p>
          <a:p>
            <a:pPr lvl="1" marL="743040" indent="-285480">
              <a:lnSpc>
                <a:spcPct val="100000"/>
              </a:lnSpc>
              <a:buClr>
                <a:srgbClr val="000000"/>
              </a:buClr>
              <a:buFont typeface="Courier New"/>
              <a:buChar char="o"/>
            </a:pPr>
            <a:r>
              <a:rPr b="0" lang="de-DE" sz="1800" spc="-1" strike="noStrike">
                <a:solidFill>
                  <a:srgbClr val="000000"/>
                </a:solidFill>
                <a:latin typeface="Montserrat"/>
              </a:rPr>
              <a:t>Pendler*innenpauschale</a:t>
            </a:r>
            <a:endParaRPr b="0" lang="de-DE" sz="1800" spc="-1" strike="noStrike">
              <a:latin typeface="Arial"/>
            </a:endParaRPr>
          </a:p>
          <a:p>
            <a:pPr lvl="1" marL="743040" indent="-285480">
              <a:lnSpc>
                <a:spcPct val="100000"/>
              </a:lnSpc>
              <a:buClr>
                <a:srgbClr val="000000"/>
              </a:buClr>
              <a:buFont typeface="Courier New"/>
              <a:buChar char="o"/>
            </a:pPr>
            <a:r>
              <a:rPr b="0" lang="de-DE" sz="1800" spc="-1" strike="noStrike">
                <a:solidFill>
                  <a:srgbClr val="000000"/>
                </a:solidFill>
                <a:latin typeface="Montserrat"/>
              </a:rPr>
              <a:t>Dienstwagenprivilegien</a:t>
            </a:r>
            <a:endParaRPr b="0" lang="de-DE" sz="1800" spc="-1" strike="noStrike">
              <a:latin typeface="Arial"/>
            </a:endParaRPr>
          </a:p>
          <a:p>
            <a:pPr lvl="1" marL="743040" indent="-285480">
              <a:lnSpc>
                <a:spcPct val="100000"/>
              </a:lnSpc>
              <a:buClr>
                <a:srgbClr val="000000"/>
              </a:buClr>
              <a:buFont typeface="Courier New"/>
              <a:buChar char="o"/>
            </a:pPr>
            <a:r>
              <a:rPr b="0" lang="de-DE" sz="1800" spc="-1" strike="noStrike">
                <a:solidFill>
                  <a:srgbClr val="000000"/>
                </a:solidFill>
                <a:latin typeface="Montserrat"/>
              </a:rPr>
              <a:t>Dieselsubventionen</a:t>
            </a:r>
            <a:endParaRPr b="0" lang="de-DE" sz="1800" spc="-1" strike="noStrike">
              <a:latin typeface="Arial"/>
            </a:endParaRPr>
          </a:p>
          <a:p>
            <a:pPr lvl="1" marL="743040" indent="-285480">
              <a:lnSpc>
                <a:spcPct val="100000"/>
              </a:lnSpc>
              <a:buClr>
                <a:srgbClr val="000000"/>
              </a:buClr>
              <a:buFont typeface="Courier New"/>
              <a:buChar char="o"/>
            </a:pPr>
            <a:r>
              <a:rPr b="0" lang="de-DE" sz="1800" spc="-1" strike="noStrike">
                <a:solidFill>
                  <a:srgbClr val="000000"/>
                </a:solidFill>
                <a:latin typeface="Montserrat"/>
              </a:rPr>
              <a:t>politische Geschenke für die Autolobby (Abwrackprämie)</a:t>
            </a:r>
            <a:endParaRPr b="0" lang="de-DE" sz="1800" spc="-1" strike="noStrike">
              <a:latin typeface="Arial"/>
            </a:endParaRPr>
          </a:p>
          <a:p>
            <a:pPr marL="457200">
              <a:lnSpc>
                <a:spcPct val="100000"/>
              </a:lnSpc>
            </a:pPr>
            <a:endParaRPr b="0" lang="de-DE" sz="1800" spc="-1" strike="noStrike">
              <a:latin typeface="Arial"/>
            </a:endParaRPr>
          </a:p>
          <a:p>
            <a:pPr>
              <a:lnSpc>
                <a:spcPct val="100000"/>
              </a:lnSpc>
            </a:pPr>
            <a:r>
              <a:rPr b="0" lang="de-DE" sz="1800" spc="-1" strike="noStrike">
                <a:solidFill>
                  <a:srgbClr val="000000"/>
                </a:solidFill>
                <a:latin typeface="Wingdings"/>
              </a:rPr>
              <a:t></a:t>
            </a:r>
            <a:r>
              <a:rPr b="0" lang="de-DE" sz="1800" spc="-1" strike="noStrike">
                <a:solidFill>
                  <a:srgbClr val="000000"/>
                </a:solidFill>
                <a:latin typeface="Montserrat"/>
              </a:rPr>
              <a:t> </a:t>
            </a:r>
            <a:r>
              <a:rPr b="0" lang="de-DE" sz="1800" spc="-1" strike="noStrike">
                <a:solidFill>
                  <a:srgbClr val="000000"/>
                </a:solidFill>
                <a:latin typeface="Montserrat"/>
              </a:rPr>
              <a:t>Größer, schwerer, deutsche Autos</a:t>
            </a:r>
            <a:endParaRPr b="0" lang="de-DE" sz="1800" spc="-1" strike="noStrike">
              <a:latin typeface="Arial"/>
            </a:endParaRPr>
          </a:p>
          <a:p>
            <a:pPr lvl="1" marL="743040" indent="-285480">
              <a:lnSpc>
                <a:spcPct val="100000"/>
              </a:lnSpc>
              <a:buClr>
                <a:srgbClr val="000000"/>
              </a:buClr>
              <a:buFont typeface="Courier New"/>
              <a:buChar char="o"/>
            </a:pPr>
            <a:r>
              <a:rPr b="0" lang="de-DE" sz="1800" spc="-1" strike="noStrike">
                <a:solidFill>
                  <a:srgbClr val="000000"/>
                </a:solidFill>
                <a:latin typeface="Montserrat"/>
              </a:rPr>
              <a:t>Inzwischen machen SUVs 41% der Exporte aus, in Deutschland sind 35% aller neu zugelassene Autos SUVs</a:t>
            </a:r>
            <a:endParaRPr b="0" lang="de-DE" sz="1800" spc="-1" strike="noStrike">
              <a:latin typeface="Arial"/>
            </a:endParaRPr>
          </a:p>
          <a:p>
            <a:pPr>
              <a:lnSpc>
                <a:spcPct val="100000"/>
              </a:lnSpc>
            </a:pPr>
            <a:endParaRPr b="0" lang="de-DE" sz="1800" spc="-1" strike="noStrike">
              <a:latin typeface="Arial"/>
            </a:endParaRPr>
          </a:p>
          <a:p>
            <a:pPr marL="285840" indent="-285480">
              <a:lnSpc>
                <a:spcPct val="100000"/>
              </a:lnSpc>
              <a:buClr>
                <a:srgbClr val="000000"/>
              </a:buClr>
              <a:buFont typeface="Wingdings" charset="2"/>
              <a:buChar char=""/>
            </a:pPr>
            <a:r>
              <a:rPr b="0" lang="de-DE" sz="1800" spc="-1" strike="noStrike">
                <a:solidFill>
                  <a:srgbClr val="000000"/>
                </a:solidFill>
                <a:latin typeface="Montserrat"/>
              </a:rPr>
              <a:t>Seit Amtsantritt hat Verkehrsminister Andreas Scheuer 80 Treffen mit Automobilverbänden und Konzerne und 1 (!) mit Umweltverbänden</a:t>
            </a:r>
            <a:endParaRPr b="0" lang="de-DE" sz="1800" spc="-1" strike="noStrike">
              <a:latin typeface="Arial"/>
            </a:endParaRPr>
          </a:p>
          <a:p>
            <a:pPr marL="285840" indent="-285480">
              <a:lnSpc>
                <a:spcPct val="100000"/>
              </a:lnSpc>
              <a:buClr>
                <a:srgbClr val="000000"/>
              </a:buClr>
              <a:buFont typeface="Wingdings" charset="2"/>
              <a:buChar char=""/>
            </a:pPr>
            <a:r>
              <a:rPr b="0" lang="de-DE" sz="1800" spc="-1" strike="noStrike">
                <a:solidFill>
                  <a:srgbClr val="000000"/>
                </a:solidFill>
                <a:latin typeface="Montserrat"/>
              </a:rPr>
              <a:t>Volkswagen und Audi als Sponsoren der CDU</a:t>
            </a:r>
            <a:endParaRPr b="0" lang="de-DE" sz="1800" spc="-1" strike="noStrike">
              <a:latin typeface="Arial"/>
            </a:endParaRPr>
          </a:p>
          <a:p>
            <a:pPr marL="285840" indent="-285480">
              <a:lnSpc>
                <a:spcPct val="100000"/>
              </a:lnSpc>
              <a:buClr>
                <a:srgbClr val="000000"/>
              </a:buClr>
              <a:buFont typeface="Wingdings" charset="2"/>
              <a:buChar char=""/>
            </a:pPr>
            <a:r>
              <a:rPr b="0" lang="de-DE" sz="1800" spc="-1" strike="noStrike">
                <a:solidFill>
                  <a:srgbClr val="000000"/>
                </a:solidFill>
                <a:latin typeface="Montserrat"/>
              </a:rPr>
              <a:t>Autokonzerne aus Deutschland in Menschenrechtsverletzungen verwickelt (z.B. die Arbeitslager der Uiguren in China von Volkswagen)</a:t>
            </a:r>
            <a:endParaRPr b="0" lang="de-DE" sz="1800" spc="-1" strike="noStrike">
              <a:latin typeface="Arial"/>
            </a:endParaRPr>
          </a:p>
          <a:p>
            <a:pPr>
              <a:lnSpc>
                <a:spcPct val="100000"/>
              </a:lnSpc>
            </a:pPr>
            <a:endParaRPr b="0" lang="de-DE" sz="1800" spc="-1" strike="noStrike">
              <a:latin typeface="Arial"/>
            </a:endParaRPr>
          </a:p>
        </p:txBody>
      </p:sp>
      <p:pic>
        <p:nvPicPr>
          <p:cNvPr id="128" name="Bild 4" descr="Screen Shot 2021-08-09 at 16.39.01.png"/>
          <p:cNvPicPr/>
          <p:nvPr/>
        </p:nvPicPr>
        <p:blipFill>
          <a:blip r:embed="rId3"/>
          <a:stretch/>
        </p:blipFill>
        <p:spPr>
          <a:xfrm>
            <a:off x="4926600" y="801000"/>
            <a:ext cx="5417280" cy="1297440"/>
          </a:xfrm>
          <a:prstGeom prst="rect">
            <a:avLst/>
          </a:prstGeom>
          <a:ln>
            <a:noFill/>
          </a:ln>
        </p:spPr>
      </p:pic>
      <p:pic>
        <p:nvPicPr>
          <p:cNvPr id="129" name="Bild 6" descr="Screen Shot 2021-08-09 at 16.39.27.png"/>
          <p:cNvPicPr/>
          <p:nvPr/>
        </p:nvPicPr>
        <p:blipFill>
          <a:blip r:embed="rId4"/>
          <a:stretch/>
        </p:blipFill>
        <p:spPr>
          <a:xfrm>
            <a:off x="6138360" y="1531440"/>
            <a:ext cx="5891400" cy="1124640"/>
          </a:xfrm>
          <a:prstGeom prst="rect">
            <a:avLst/>
          </a:prstGeom>
          <a:ln>
            <a:noFill/>
          </a:ln>
        </p:spPr>
      </p:pic>
      <p:pic>
        <p:nvPicPr>
          <p:cNvPr id="130" name="Bild 7" descr="Screen Shot 2021-08-09 at 16.42.06.png"/>
          <p:cNvPicPr/>
          <p:nvPr/>
        </p:nvPicPr>
        <p:blipFill>
          <a:blip r:embed="rId5"/>
          <a:stretch/>
        </p:blipFill>
        <p:spPr>
          <a:xfrm>
            <a:off x="6624000" y="2409840"/>
            <a:ext cx="5718960" cy="933120"/>
          </a:xfrm>
          <a:prstGeom prst="rect">
            <a:avLst/>
          </a:prstGeom>
          <a:ln>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31"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32" name="Grafik 2" descr=""/>
          <p:cNvPicPr/>
          <p:nvPr/>
        </p:nvPicPr>
        <p:blipFill>
          <a:blip r:embed="rId2"/>
          <a:stretch/>
        </p:blipFill>
        <p:spPr>
          <a:xfrm>
            <a:off x="10029960" y="204120"/>
            <a:ext cx="1928160" cy="769320"/>
          </a:xfrm>
          <a:prstGeom prst="rect">
            <a:avLst/>
          </a:prstGeom>
          <a:ln>
            <a:noFill/>
          </a:ln>
        </p:spPr>
      </p:pic>
      <p:sp>
        <p:nvSpPr>
          <p:cNvPr id="133" name="CustomShape 2"/>
          <p:cNvSpPr/>
          <p:nvPr/>
        </p:nvSpPr>
        <p:spPr>
          <a:xfrm>
            <a:off x="0" y="1374480"/>
            <a:ext cx="12191760" cy="406872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1" lang="de-DE" sz="3200" spc="-1" strike="noStrike">
                <a:solidFill>
                  <a:srgbClr val="000000"/>
                </a:solidFill>
                <a:latin typeface="Montserrat SemiBold"/>
              </a:rPr>
              <a:t>AUTOLAND DEUTSCHLAND</a:t>
            </a:r>
            <a:endParaRPr b="0" lang="de-DE" sz="3200" spc="-1" strike="noStrike">
              <a:latin typeface="Arial"/>
            </a:endParaRPr>
          </a:p>
          <a:p>
            <a:pPr>
              <a:lnSpc>
                <a:spcPct val="100000"/>
              </a:lnSpc>
            </a:pPr>
            <a:endParaRPr b="0" lang="de-DE" sz="3200" spc="-1" strike="noStrike">
              <a:latin typeface="Arial"/>
            </a:endParaRPr>
          </a:p>
          <a:p>
            <a:pPr marL="343080" indent="-342720">
              <a:lnSpc>
                <a:spcPct val="100000"/>
              </a:lnSpc>
              <a:buClr>
                <a:srgbClr val="000000"/>
              </a:buClr>
              <a:buFont typeface="Courier New"/>
              <a:buChar char="o"/>
            </a:pPr>
            <a:r>
              <a:rPr b="0" lang="de-DE" sz="2000" spc="-1" strike="noStrike">
                <a:solidFill>
                  <a:srgbClr val="000000"/>
                </a:solidFill>
                <a:latin typeface="Montserrat"/>
              </a:rPr>
              <a:t>pro Monat werden in Deutschland mehr als 300.000 Autos neu </a:t>
            </a:r>
            <a:endParaRPr b="0" lang="de-DE" sz="2000" spc="-1" strike="noStrike">
              <a:latin typeface="Arial"/>
            </a:endParaRPr>
          </a:p>
          <a:p>
            <a:pPr>
              <a:lnSpc>
                <a:spcPct val="100000"/>
              </a:lnSpc>
            </a:pPr>
            <a:r>
              <a:rPr b="0" lang="de-DE" sz="2000" spc="-1" strike="noStrike">
                <a:solidFill>
                  <a:srgbClr val="000000"/>
                </a:solidFill>
                <a:latin typeface="Montserrat"/>
              </a:rPr>
              <a:t>     </a:t>
            </a:r>
            <a:r>
              <a:rPr b="0" lang="de-DE" sz="2000" spc="-1" strike="noStrike">
                <a:solidFill>
                  <a:srgbClr val="000000"/>
                </a:solidFill>
                <a:latin typeface="Montserrat"/>
              </a:rPr>
              <a:t>zugelassen – der Anteil der SUVs dabei steigt stetig</a:t>
            </a:r>
            <a:endParaRPr b="0" lang="de-DE" sz="2000" spc="-1" strike="noStrike">
              <a:latin typeface="Arial"/>
            </a:endParaRPr>
          </a:p>
          <a:p>
            <a:pPr>
              <a:lnSpc>
                <a:spcPct val="100000"/>
              </a:lnSpc>
            </a:pPr>
            <a:endParaRPr b="0" lang="de-DE" sz="2000" spc="-1" strike="noStrike">
              <a:latin typeface="Arial"/>
            </a:endParaRPr>
          </a:p>
          <a:p>
            <a:pPr marL="343080" indent="-342720">
              <a:lnSpc>
                <a:spcPct val="100000"/>
              </a:lnSpc>
              <a:buClr>
                <a:srgbClr val="000000"/>
              </a:buClr>
              <a:buFont typeface="Courier New"/>
              <a:buChar char="o"/>
            </a:pPr>
            <a:r>
              <a:rPr b="0" lang="de-DE" sz="2000" spc="-1" strike="noStrike">
                <a:solidFill>
                  <a:srgbClr val="000000"/>
                </a:solidFill>
                <a:latin typeface="Montserrat"/>
              </a:rPr>
              <a:t>Auf den Verkehrsbereich entfallen 21,3% der </a:t>
            </a:r>
            <a:endParaRPr b="0" lang="de-DE" sz="2000" spc="-1" strike="noStrike">
              <a:latin typeface="Arial"/>
            </a:endParaRPr>
          </a:p>
          <a:p>
            <a:pPr>
              <a:lnSpc>
                <a:spcPct val="100000"/>
              </a:lnSpc>
            </a:pPr>
            <a:r>
              <a:rPr b="0" lang="de-DE" sz="2000" spc="-1" strike="noStrike">
                <a:solidFill>
                  <a:srgbClr val="000000"/>
                </a:solidFill>
                <a:latin typeface="Montserrat"/>
              </a:rPr>
              <a:t>     </a:t>
            </a:r>
            <a:r>
              <a:rPr b="0" lang="de-DE" sz="2000" spc="-1" strike="noStrike">
                <a:solidFill>
                  <a:srgbClr val="000000"/>
                </a:solidFill>
                <a:latin typeface="Montserrat"/>
              </a:rPr>
              <a:t>deutschen Emissionen.</a:t>
            </a:r>
            <a:endParaRPr b="0" lang="de-DE" sz="2000" spc="-1" strike="noStrike">
              <a:latin typeface="Arial"/>
            </a:endParaRPr>
          </a:p>
          <a:p>
            <a:pPr>
              <a:lnSpc>
                <a:spcPct val="100000"/>
              </a:lnSpc>
            </a:pPr>
            <a:endParaRPr b="0" lang="de-DE" sz="2000" spc="-1" strike="noStrike">
              <a:latin typeface="Arial"/>
            </a:endParaRPr>
          </a:p>
          <a:p>
            <a:pPr>
              <a:lnSpc>
                <a:spcPct val="100000"/>
              </a:lnSpc>
            </a:pPr>
            <a:r>
              <a:rPr b="0" lang="de-DE" sz="2000" spc="-1" strike="noStrike">
                <a:solidFill>
                  <a:srgbClr val="000000"/>
                </a:solidFill>
                <a:latin typeface="Wingdings"/>
              </a:rPr>
              <a:t></a:t>
            </a:r>
            <a:r>
              <a:rPr b="0" lang="de-DE" sz="2000" spc="-1" strike="noStrike">
                <a:solidFill>
                  <a:srgbClr val="000000"/>
                </a:solidFill>
                <a:latin typeface="Montserrat"/>
              </a:rPr>
              <a:t> </a:t>
            </a:r>
            <a:r>
              <a:rPr b="0" lang="de-DE" sz="2000" spc="-1" strike="noStrike">
                <a:solidFill>
                  <a:srgbClr val="000000"/>
                </a:solidFill>
                <a:latin typeface="Montserrat"/>
              </a:rPr>
              <a:t>60% davon gehen vom Auto aus</a:t>
            </a:r>
            <a:endParaRPr b="0" lang="de-DE" sz="2000" spc="-1" strike="noStrike">
              <a:latin typeface="Arial"/>
            </a:endParaRPr>
          </a:p>
          <a:p>
            <a:pPr>
              <a:lnSpc>
                <a:spcPct val="100000"/>
              </a:lnSpc>
            </a:pPr>
            <a:endParaRPr b="0" lang="de-DE" sz="2000" spc="-1" strike="noStrike">
              <a:latin typeface="Arial"/>
            </a:endParaRPr>
          </a:p>
          <a:p>
            <a:pPr marL="343080" indent="-342720">
              <a:lnSpc>
                <a:spcPct val="100000"/>
              </a:lnSpc>
              <a:buClr>
                <a:srgbClr val="000000"/>
              </a:buClr>
              <a:buFont typeface="Wingdings" charset="2"/>
              <a:buChar char=""/>
            </a:pPr>
            <a:r>
              <a:rPr b="0" lang="de-DE" sz="2000" spc="-1" strike="noStrike">
                <a:solidFill>
                  <a:srgbClr val="000000"/>
                </a:solidFill>
                <a:latin typeface="Montserrat"/>
              </a:rPr>
              <a:t>Seit 30 Jahren sinken die CO2-Emissionen im Verkehrsbereich </a:t>
            </a:r>
            <a:endParaRPr b="0" lang="de-DE" sz="2000" spc="-1" strike="noStrike">
              <a:latin typeface="Arial"/>
            </a:endParaRPr>
          </a:p>
          <a:p>
            <a:pPr>
              <a:lnSpc>
                <a:spcPct val="100000"/>
              </a:lnSpc>
            </a:pPr>
            <a:r>
              <a:rPr b="0" lang="de-DE" sz="2000" spc="-1" strike="noStrike">
                <a:solidFill>
                  <a:srgbClr val="000000"/>
                </a:solidFill>
                <a:latin typeface="Montserrat"/>
              </a:rPr>
              <a:t>nicht, sondern steigen kontinuierlich an</a:t>
            </a:r>
            <a:endParaRPr b="0" lang="de-DE" sz="2000" spc="-1" strike="noStrike">
              <a:latin typeface="Arial"/>
            </a:endParaRPr>
          </a:p>
        </p:txBody>
      </p:sp>
      <p:pic>
        <p:nvPicPr>
          <p:cNvPr id="134" name="Picture 2" descr=""/>
          <p:cNvPicPr/>
          <p:nvPr/>
        </p:nvPicPr>
        <p:blipFill>
          <a:blip r:embed="rId3"/>
          <a:stretch/>
        </p:blipFill>
        <p:spPr>
          <a:xfrm>
            <a:off x="8615520" y="1298520"/>
            <a:ext cx="3576240" cy="425952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35"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36" name="Grafik 2" descr=""/>
          <p:cNvPicPr/>
          <p:nvPr/>
        </p:nvPicPr>
        <p:blipFill>
          <a:blip r:embed="rId2"/>
          <a:stretch/>
        </p:blipFill>
        <p:spPr>
          <a:xfrm>
            <a:off x="10029960" y="204120"/>
            <a:ext cx="1928160" cy="769320"/>
          </a:xfrm>
          <a:prstGeom prst="rect">
            <a:avLst/>
          </a:prstGeom>
          <a:ln>
            <a:noFill/>
          </a:ln>
        </p:spPr>
      </p:pic>
      <p:sp>
        <p:nvSpPr>
          <p:cNvPr id="137" name="CustomShape 2"/>
          <p:cNvSpPr/>
          <p:nvPr/>
        </p:nvSpPr>
        <p:spPr>
          <a:xfrm>
            <a:off x="0" y="1186200"/>
            <a:ext cx="12191760" cy="463320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1" lang="de-DE" sz="3200" spc="-1" strike="noStrike">
                <a:solidFill>
                  <a:srgbClr val="000000"/>
                </a:solidFill>
                <a:latin typeface="Montserrat SemiBold"/>
              </a:rPr>
              <a:t>Das Problem: Klimakrise &amp; Co.</a:t>
            </a: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marL="285840" indent="-285480">
              <a:lnSpc>
                <a:spcPct val="100000"/>
              </a:lnSpc>
              <a:buClr>
                <a:srgbClr val="333333"/>
              </a:buClr>
              <a:buFont typeface="Courier New"/>
              <a:buChar char="o"/>
            </a:pPr>
            <a:r>
              <a:rPr b="0" lang="de-DE" sz="1800" spc="-1" strike="noStrike">
                <a:solidFill>
                  <a:srgbClr val="333333"/>
                </a:solidFill>
                <a:latin typeface="Montserrat"/>
              </a:rPr>
              <a:t>Emissionen befeuern die Klimakrise</a:t>
            </a:r>
            <a:endParaRPr b="0" lang="de-DE" sz="1800" spc="-1" strike="noStrike">
              <a:latin typeface="Arial"/>
            </a:endParaRPr>
          </a:p>
          <a:p>
            <a:pPr>
              <a:lnSpc>
                <a:spcPct val="100000"/>
              </a:lnSpc>
            </a:pPr>
            <a:endParaRPr b="0" lang="de-DE" sz="1800" spc="-1" strike="noStrike">
              <a:latin typeface="Arial"/>
            </a:endParaRPr>
          </a:p>
          <a:p>
            <a:pPr marL="285840" indent="-285480">
              <a:lnSpc>
                <a:spcPct val="100000"/>
              </a:lnSpc>
              <a:buClr>
                <a:srgbClr val="333333"/>
              </a:buClr>
              <a:buFont typeface="Courier New"/>
              <a:buChar char="o"/>
            </a:pPr>
            <a:r>
              <a:rPr b="0" lang="de-DE" sz="1800" spc="-1" strike="noStrike">
                <a:solidFill>
                  <a:srgbClr val="333333"/>
                </a:solidFill>
                <a:latin typeface="Montserrat"/>
              </a:rPr>
              <a:t>Tote und Verletzte durch Verkehrsunfälle</a:t>
            </a:r>
            <a:endParaRPr b="0" lang="de-DE" sz="1800" spc="-1" strike="noStrike">
              <a:latin typeface="Arial"/>
            </a:endParaRPr>
          </a:p>
          <a:p>
            <a:pPr>
              <a:lnSpc>
                <a:spcPct val="100000"/>
              </a:lnSpc>
            </a:pPr>
            <a:endParaRPr b="0" lang="de-DE" sz="1800" spc="-1" strike="noStrike">
              <a:latin typeface="Arial"/>
            </a:endParaRPr>
          </a:p>
          <a:p>
            <a:pPr marL="285840" indent="-285480">
              <a:lnSpc>
                <a:spcPct val="100000"/>
              </a:lnSpc>
              <a:buClr>
                <a:srgbClr val="333333"/>
              </a:buClr>
              <a:buFont typeface="Courier New"/>
              <a:buChar char="o"/>
            </a:pPr>
            <a:r>
              <a:rPr b="0" lang="de-DE" sz="1800" spc="-1" strike="noStrike">
                <a:solidFill>
                  <a:srgbClr val="333333"/>
                </a:solidFill>
                <a:latin typeface="Montserrat"/>
              </a:rPr>
              <a:t>Staus und verstopfte Straßen</a:t>
            </a:r>
            <a:endParaRPr b="0" lang="de-DE" sz="1800" spc="-1" strike="noStrike">
              <a:latin typeface="Arial"/>
            </a:endParaRPr>
          </a:p>
          <a:p>
            <a:pPr>
              <a:lnSpc>
                <a:spcPct val="100000"/>
              </a:lnSpc>
            </a:pPr>
            <a:endParaRPr b="0" lang="de-DE" sz="1800" spc="-1" strike="noStrike">
              <a:latin typeface="Arial"/>
            </a:endParaRPr>
          </a:p>
          <a:p>
            <a:pPr marL="285840" indent="-285480">
              <a:lnSpc>
                <a:spcPct val="100000"/>
              </a:lnSpc>
              <a:buClr>
                <a:srgbClr val="333333"/>
              </a:buClr>
              <a:buFont typeface="Courier New"/>
              <a:buChar char="o"/>
            </a:pPr>
            <a:r>
              <a:rPr b="0" lang="de-DE" sz="1800" spc="-1" strike="noStrike">
                <a:solidFill>
                  <a:srgbClr val="333333"/>
                </a:solidFill>
                <a:latin typeface="Montserrat"/>
              </a:rPr>
              <a:t>Feinstaub- und Lärmbelastung</a:t>
            </a:r>
            <a:endParaRPr b="0" lang="de-DE" sz="1800" spc="-1" strike="noStrike">
              <a:latin typeface="Arial"/>
            </a:endParaRPr>
          </a:p>
          <a:p>
            <a:pPr>
              <a:lnSpc>
                <a:spcPct val="100000"/>
              </a:lnSpc>
            </a:pPr>
            <a:endParaRPr b="0" lang="de-DE" sz="1800" spc="-1" strike="noStrike">
              <a:latin typeface="Arial"/>
            </a:endParaRPr>
          </a:p>
          <a:p>
            <a:pPr marL="285840" indent="-285480">
              <a:lnSpc>
                <a:spcPct val="100000"/>
              </a:lnSpc>
              <a:buClr>
                <a:srgbClr val="333333"/>
              </a:buClr>
              <a:buFont typeface="Courier New"/>
              <a:buChar char="o"/>
            </a:pPr>
            <a:r>
              <a:rPr b="0" lang="de-DE" sz="1800" spc="-1" strike="noStrike">
                <a:solidFill>
                  <a:srgbClr val="333333"/>
                </a:solidFill>
                <a:latin typeface="Montserrat"/>
              </a:rPr>
              <a:t>Flächenversiegelung durch Straßen und Parkplätze</a:t>
            </a:r>
            <a:endParaRPr b="0" lang="de-DE" sz="1800" spc="-1" strike="noStrike">
              <a:latin typeface="Arial"/>
            </a:endParaRPr>
          </a:p>
          <a:p>
            <a:pPr>
              <a:lnSpc>
                <a:spcPct val="100000"/>
              </a:lnSpc>
            </a:pPr>
            <a:endParaRPr b="0" lang="de-DE" sz="1800" spc="-1" strike="noStrike">
              <a:latin typeface="Arial"/>
            </a:endParaRPr>
          </a:p>
          <a:p>
            <a:pPr marL="285840" indent="-285480">
              <a:lnSpc>
                <a:spcPct val="100000"/>
              </a:lnSpc>
              <a:spcAft>
                <a:spcPts val="1100"/>
              </a:spcAft>
              <a:buClr>
                <a:srgbClr val="333333"/>
              </a:buClr>
              <a:buFont typeface="Courier New"/>
              <a:buChar char="o"/>
            </a:pPr>
            <a:r>
              <a:rPr b="0" lang="de-DE" sz="1800" spc="-1" strike="noStrike">
                <a:solidFill>
                  <a:srgbClr val="333333"/>
                </a:solidFill>
                <a:latin typeface="Montserrat"/>
              </a:rPr>
              <a:t>Naturzerstörung durch Abbau von Ressourcen (Lithium)</a:t>
            </a:r>
            <a:endParaRPr b="0" lang="de-DE" sz="1800" spc="-1" strike="noStrike">
              <a:latin typeface="Arial"/>
            </a:endParaRPr>
          </a:p>
          <a:p>
            <a:pPr>
              <a:lnSpc>
                <a:spcPct val="100000"/>
              </a:lnSpc>
            </a:pPr>
            <a:endParaRPr b="0" lang="de-DE" sz="1800" spc="-1" strike="noStrike">
              <a:latin typeface="Arial"/>
            </a:endParaRPr>
          </a:p>
        </p:txBody>
      </p:sp>
      <p:pic>
        <p:nvPicPr>
          <p:cNvPr id="138" name="Grafik 6" descr="Ein Bild, das Auto, Transport, fahrend, Regen enthält.&#10;&#10;Automatisch generierte Beschreibung"/>
          <p:cNvPicPr/>
          <p:nvPr/>
        </p:nvPicPr>
        <p:blipFill>
          <a:blip r:embed="rId3"/>
          <a:stretch/>
        </p:blipFill>
        <p:spPr>
          <a:xfrm>
            <a:off x="6856920" y="2263680"/>
            <a:ext cx="5334480" cy="300132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39"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40" name="Grafik 2" descr=""/>
          <p:cNvPicPr/>
          <p:nvPr/>
        </p:nvPicPr>
        <p:blipFill>
          <a:blip r:embed="rId2"/>
          <a:stretch/>
        </p:blipFill>
        <p:spPr>
          <a:xfrm>
            <a:off x="10029960" y="204120"/>
            <a:ext cx="1928160" cy="769320"/>
          </a:xfrm>
          <a:prstGeom prst="rect">
            <a:avLst/>
          </a:prstGeom>
          <a:ln>
            <a:noFill/>
          </a:ln>
        </p:spPr>
      </p:pic>
      <p:sp>
        <p:nvSpPr>
          <p:cNvPr id="141" name="CustomShape 2"/>
          <p:cNvSpPr/>
          <p:nvPr/>
        </p:nvSpPr>
        <p:spPr>
          <a:xfrm>
            <a:off x="0" y="1335960"/>
            <a:ext cx="12191760" cy="531252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1" lang="de-DE" sz="2800" spc="-1" strike="noStrike">
                <a:solidFill>
                  <a:srgbClr val="000000"/>
                </a:solidFill>
                <a:latin typeface="Montserrat SemiBold"/>
              </a:rPr>
              <a:t>Deutsche Autoindustrie</a:t>
            </a:r>
            <a:endParaRPr b="0" lang="de-DE" sz="2800" spc="-1" strike="noStrike">
              <a:latin typeface="Arial"/>
            </a:endParaRPr>
          </a:p>
          <a:p>
            <a:pPr>
              <a:lnSpc>
                <a:spcPct val="100000"/>
              </a:lnSpc>
            </a:pPr>
            <a:endParaRPr b="0" lang="de-DE" sz="2800" spc="-1" strike="noStrike">
              <a:latin typeface="Arial"/>
            </a:endParaRPr>
          </a:p>
          <a:p>
            <a:pPr marL="343080" indent="-342720">
              <a:lnSpc>
                <a:spcPct val="107000"/>
              </a:lnSpc>
              <a:spcAft>
                <a:spcPts val="799"/>
              </a:spcAft>
              <a:buClr>
                <a:srgbClr val="000000"/>
              </a:buClr>
              <a:buFont typeface="Courier New"/>
              <a:buChar char="o"/>
              <a:tabLst>
                <a:tab algn="l" pos="457200"/>
              </a:tabLst>
            </a:pPr>
            <a:r>
              <a:rPr b="0" lang="de-DE" sz="1800" spc="-1" strike="noStrike">
                <a:solidFill>
                  <a:srgbClr val="000000"/>
                </a:solidFill>
                <a:latin typeface="Montserrat"/>
                <a:ea typeface="Times New Roman"/>
              </a:rPr>
              <a:t>Umsatz vor allem mit schweren, großen und PS-starken Premiumautos  </a:t>
            </a:r>
            <a:r>
              <a:rPr b="0" lang="de-DE" sz="1800" spc="-1" strike="noStrike">
                <a:solidFill>
                  <a:srgbClr val="000000"/>
                </a:solidFill>
                <a:latin typeface="Montserrat"/>
                <a:ea typeface="Times New Roman"/>
              </a:rPr>
              <a:t>– „Klimabilanz“ wird schöngerechnet</a:t>
            </a:r>
            <a:endParaRPr b="0" lang="de-DE" sz="1800" spc="-1" strike="noStrike">
              <a:latin typeface="Arial"/>
            </a:endParaRPr>
          </a:p>
          <a:p>
            <a:pPr marL="343080" indent="-342720">
              <a:lnSpc>
                <a:spcPct val="107000"/>
              </a:lnSpc>
              <a:spcAft>
                <a:spcPts val="799"/>
              </a:spcAft>
              <a:buClr>
                <a:srgbClr val="000000"/>
              </a:buClr>
              <a:buFont typeface="Courier New"/>
              <a:buChar char="o"/>
              <a:tabLst>
                <a:tab algn="l" pos="457200"/>
              </a:tabLst>
            </a:pPr>
            <a:r>
              <a:rPr b="0" lang="de-DE" sz="1800" spc="-1" strike="noStrike">
                <a:solidFill>
                  <a:srgbClr val="000000"/>
                </a:solidFill>
                <a:latin typeface="Montserrat"/>
                <a:ea typeface="Times New Roman"/>
              </a:rPr>
              <a:t>Exportweltmeister Autodeutschland: jedes 5. Auto weltweit trägt das Logo eines deutschen Konzerns (rund 90 Prozent der Exporte nach Asien und Nordamerika) </a:t>
            </a:r>
            <a:endParaRPr b="0" lang="de-DE" sz="1800" spc="-1" strike="noStrike">
              <a:latin typeface="Arial"/>
            </a:endParaRPr>
          </a:p>
          <a:p>
            <a:pPr lvl="1" marL="800280" indent="-342720">
              <a:lnSpc>
                <a:spcPct val="107000"/>
              </a:lnSpc>
              <a:spcAft>
                <a:spcPts val="799"/>
              </a:spcAft>
              <a:buClr>
                <a:srgbClr val="000000"/>
              </a:buClr>
              <a:buFont typeface="Courier New"/>
              <a:buChar char="o"/>
              <a:tabLst>
                <a:tab algn="l" pos="457200"/>
              </a:tabLst>
            </a:pPr>
            <a:r>
              <a:rPr b="0" lang="de-DE" sz="1800" spc="-1" strike="noStrike">
                <a:solidFill>
                  <a:srgbClr val="000000"/>
                </a:solidFill>
                <a:latin typeface="Montserrat"/>
                <a:ea typeface="Times New Roman"/>
              </a:rPr>
              <a:t>Durch ihre Marktmacht hätte die deutsche Autoindustrie auch global gesehen die Möglichkeit, Standards bei Umwelt- und Klimaschutz zu setzen.</a:t>
            </a:r>
            <a:endParaRPr b="0" lang="de-DE" sz="1800" spc="-1" strike="noStrike">
              <a:latin typeface="Arial"/>
            </a:endParaRPr>
          </a:p>
          <a:p>
            <a:pPr marL="343080" indent="-342720">
              <a:lnSpc>
                <a:spcPct val="107000"/>
              </a:lnSpc>
              <a:spcAft>
                <a:spcPts val="799"/>
              </a:spcAft>
              <a:buClr>
                <a:srgbClr val="000000"/>
              </a:buClr>
              <a:buFont typeface="Courier New"/>
              <a:buChar char="o"/>
              <a:tabLst>
                <a:tab algn="l" pos="457200"/>
              </a:tabLst>
            </a:pPr>
            <a:r>
              <a:rPr b="0" lang="de-DE" sz="1800" spc="-1" strike="noStrike">
                <a:solidFill>
                  <a:srgbClr val="000000"/>
                </a:solidFill>
                <a:latin typeface="Montserrat"/>
                <a:ea typeface="Times New Roman"/>
              </a:rPr>
              <a:t>823 000 Beschäftigte in der Autoindustrie, jeder 55. Arbeitsplatz in Deutschland: Prestigeträchtige Hauptstandorte (München, Stuttgart, Wolfsburg etc.), aber viele schlechtere Bedingungen in Peripherie-Regionen </a:t>
            </a:r>
            <a:endParaRPr b="0" lang="de-DE" sz="1800" spc="-1" strike="noStrike">
              <a:latin typeface="Arial"/>
            </a:endParaRPr>
          </a:p>
          <a:p>
            <a:pPr marL="343080" indent="-342720">
              <a:lnSpc>
                <a:spcPct val="107000"/>
              </a:lnSpc>
              <a:spcAft>
                <a:spcPts val="799"/>
              </a:spcAft>
              <a:buClr>
                <a:srgbClr val="000000"/>
              </a:buClr>
              <a:buFont typeface="Courier New"/>
              <a:buChar char="o"/>
              <a:tabLst>
                <a:tab algn="l" pos="457200"/>
              </a:tabLst>
            </a:pPr>
            <a:r>
              <a:rPr b="0" lang="de-DE" sz="1800" spc="-1" strike="noStrike">
                <a:solidFill>
                  <a:srgbClr val="000000"/>
                </a:solidFill>
                <a:latin typeface="Montserrat"/>
                <a:ea typeface="Times New Roman"/>
              </a:rPr>
              <a:t>Outsourcing in Regionen mit widrigen Arbeitsbedingungen, um Kosten zu sparen (Beispiel Umerziehungslager der Uiguren in der Region Xinjiang)</a:t>
            </a:r>
            <a:endParaRPr b="0" lang="de-DE" sz="1800" spc="-1" strike="noStrike">
              <a:latin typeface="Arial"/>
            </a:endParaRPr>
          </a:p>
          <a:p>
            <a:pPr>
              <a:lnSpc>
                <a:spcPct val="107000"/>
              </a:lnSpc>
              <a:spcAft>
                <a:spcPts val="799"/>
              </a:spcAft>
              <a:tabLst>
                <a:tab algn="l" pos="457200"/>
              </a:tabLst>
            </a:pPr>
            <a:endParaRPr b="0" lang="de-DE" sz="18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42"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43" name="Grafik 2" descr=""/>
          <p:cNvPicPr/>
          <p:nvPr/>
        </p:nvPicPr>
        <p:blipFill>
          <a:blip r:embed="rId2"/>
          <a:stretch/>
        </p:blipFill>
        <p:spPr>
          <a:xfrm>
            <a:off x="10029960" y="204120"/>
            <a:ext cx="1928160" cy="769320"/>
          </a:xfrm>
          <a:prstGeom prst="rect">
            <a:avLst/>
          </a:prstGeom>
          <a:ln>
            <a:noFill/>
          </a:ln>
        </p:spPr>
      </p:pic>
      <p:sp>
        <p:nvSpPr>
          <p:cNvPr id="144" name="CustomShape 2"/>
          <p:cNvSpPr/>
          <p:nvPr/>
        </p:nvSpPr>
        <p:spPr>
          <a:xfrm>
            <a:off x="0" y="1335960"/>
            <a:ext cx="12191760" cy="426528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1" lang="de-DE" sz="3200" spc="-1" strike="noStrike">
                <a:solidFill>
                  <a:srgbClr val="000000"/>
                </a:solidFill>
                <a:latin typeface="Montserrat SemiBold"/>
              </a:rPr>
              <a:t>Das System Auto</a:t>
            </a:r>
            <a:endParaRPr b="0" lang="de-DE" sz="3200" spc="-1" strike="noStrike">
              <a:latin typeface="Arial"/>
            </a:endParaRPr>
          </a:p>
          <a:p>
            <a:pPr>
              <a:lnSpc>
                <a:spcPct val="100000"/>
              </a:lnSpc>
            </a:pPr>
            <a:endParaRPr b="0" lang="de-DE" sz="3200" spc="-1" strike="noStrike">
              <a:latin typeface="Arial"/>
            </a:endParaRPr>
          </a:p>
          <a:p>
            <a:pPr>
              <a:lnSpc>
                <a:spcPct val="100000"/>
              </a:lnSpc>
            </a:pPr>
            <a:r>
              <a:rPr b="1" lang="de-DE" sz="2000" spc="-1" strike="noStrike">
                <a:solidFill>
                  <a:srgbClr val="000000"/>
                </a:solidFill>
                <a:latin typeface="Montserrat"/>
              </a:rPr>
              <a:t>Individuell</a:t>
            </a:r>
            <a:r>
              <a:rPr b="0" lang="de-DE" sz="2000" spc="-1" strike="noStrike">
                <a:solidFill>
                  <a:srgbClr val="000000"/>
                </a:solidFill>
                <a:latin typeface="Montserrat"/>
              </a:rPr>
              <a:t> macht es fürs Klima keinen großen Unterschied, ob *ich* mit  dem Auto fahre oder mit der Bahn </a:t>
            </a:r>
            <a:br/>
            <a:r>
              <a:rPr b="0" lang="de-DE" sz="2000" spc="-1" strike="noStrike">
                <a:solidFill>
                  <a:srgbClr val="000000"/>
                </a:solidFill>
                <a:latin typeface="Montserrat"/>
              </a:rPr>
              <a:t>(da macht fliegen oder nicht fliegen den größeren Unterschied)</a:t>
            </a:r>
            <a:endParaRPr b="0" lang="de-DE" sz="2000" spc="-1" strike="noStrike">
              <a:latin typeface="Arial"/>
            </a:endParaRPr>
          </a:p>
          <a:p>
            <a:pPr>
              <a:lnSpc>
                <a:spcPct val="100000"/>
              </a:lnSpc>
            </a:pPr>
            <a:r>
              <a:rPr b="0" lang="de-DE" sz="2000" spc="-1" strike="noStrike">
                <a:solidFill>
                  <a:srgbClr val="000000"/>
                </a:solidFill>
                <a:latin typeface="Montserrat"/>
              </a:rPr>
              <a:t>-&gt; aber insgesamt betrachtet ist Autoverkehr der größte Emissionsbrocken im Verkehrssektor</a:t>
            </a:r>
            <a:br/>
            <a:br/>
            <a:r>
              <a:rPr b="0" lang="de-DE" sz="2000" spc="-1" strike="noStrike">
                <a:solidFill>
                  <a:srgbClr val="000000"/>
                </a:solidFill>
                <a:latin typeface="Montserrat"/>
              </a:rPr>
              <a:t>Es geht also nicht um individuelle Kritik, sondern </a:t>
            </a:r>
            <a:endParaRPr b="0" lang="de-DE" sz="2000" spc="-1" strike="noStrike">
              <a:latin typeface="Arial"/>
            </a:endParaRPr>
          </a:p>
          <a:p>
            <a:pPr>
              <a:lnSpc>
                <a:spcPct val="100000"/>
              </a:lnSpc>
            </a:pPr>
            <a:r>
              <a:rPr b="0" lang="de-DE" sz="2000" spc="-1" strike="noStrike">
                <a:solidFill>
                  <a:srgbClr val="000000"/>
                </a:solidFill>
                <a:latin typeface="Montserrat"/>
              </a:rPr>
              <a:t>darum, das System Auto abzuschaffen: </a:t>
            </a:r>
            <a:endParaRPr b="0" lang="de-DE" sz="2000" spc="-1" strike="noStrike">
              <a:latin typeface="Arial"/>
            </a:endParaRPr>
          </a:p>
          <a:p>
            <a:pPr>
              <a:lnSpc>
                <a:spcPct val="100000"/>
              </a:lnSpc>
            </a:pPr>
            <a:r>
              <a:rPr b="0" lang="de-DE" sz="2000" spc="-1" strike="noStrike">
                <a:solidFill>
                  <a:srgbClr val="000000"/>
                </a:solidFill>
                <a:latin typeface="Montserrat"/>
              </a:rPr>
              <a:t>Diese Idee der 50er, dass jeder(mann) sein eigenes Auto </a:t>
            </a:r>
            <a:endParaRPr b="0" lang="de-DE" sz="2000" spc="-1" strike="noStrike">
              <a:latin typeface="Arial"/>
            </a:endParaRPr>
          </a:p>
          <a:p>
            <a:pPr>
              <a:lnSpc>
                <a:spcPct val="100000"/>
              </a:lnSpc>
            </a:pPr>
            <a:r>
              <a:rPr b="0" lang="de-DE" sz="2000" spc="-1" strike="noStrike">
                <a:solidFill>
                  <a:srgbClr val="000000"/>
                </a:solidFill>
                <a:latin typeface="Montserrat"/>
              </a:rPr>
              <a:t>haben muss und das ein wichtiges Statussymbol ist</a:t>
            </a:r>
            <a:endParaRPr b="0" lang="de-DE" sz="2000" spc="-1" strike="noStrike">
              <a:latin typeface="Arial"/>
            </a:endParaRPr>
          </a:p>
          <a:p>
            <a:pPr>
              <a:lnSpc>
                <a:spcPct val="100000"/>
              </a:lnSpc>
            </a:pPr>
            <a:endParaRPr b="0" lang="de-DE" sz="2000" spc="-1" strike="noStrike">
              <a:latin typeface="Arial"/>
            </a:endParaRPr>
          </a:p>
        </p:txBody>
      </p:sp>
      <p:pic>
        <p:nvPicPr>
          <p:cNvPr id="145" name="Grafik 5" descr="Ein Bild, das Text, Auto, Straße, Szene enthält.&#10;&#10;Automatisch generierte Beschreibung"/>
          <p:cNvPicPr/>
          <p:nvPr/>
        </p:nvPicPr>
        <p:blipFill>
          <a:blip r:embed="rId3"/>
          <a:stretch/>
        </p:blipFill>
        <p:spPr>
          <a:xfrm>
            <a:off x="8788320" y="4179240"/>
            <a:ext cx="3403080" cy="2678400"/>
          </a:xfrm>
          <a:prstGeom prst="rect">
            <a:avLst/>
          </a:prstGeom>
          <a:ln>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46"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47" name="Grafik 2" descr=""/>
          <p:cNvPicPr/>
          <p:nvPr/>
        </p:nvPicPr>
        <p:blipFill>
          <a:blip r:embed="rId2"/>
          <a:stretch/>
        </p:blipFill>
        <p:spPr>
          <a:xfrm>
            <a:off x="10029960" y="204120"/>
            <a:ext cx="1928160" cy="769320"/>
          </a:xfrm>
          <a:prstGeom prst="rect">
            <a:avLst/>
          </a:prstGeom>
          <a:ln>
            <a:noFill/>
          </a:ln>
        </p:spPr>
      </p:pic>
      <p:sp>
        <p:nvSpPr>
          <p:cNvPr id="148" name="CustomShape 2"/>
          <p:cNvSpPr/>
          <p:nvPr/>
        </p:nvSpPr>
        <p:spPr>
          <a:xfrm>
            <a:off x="0" y="1326600"/>
            <a:ext cx="12191760" cy="459252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1" lang="de-DE" sz="3200" spc="-1" strike="noStrike">
                <a:solidFill>
                  <a:srgbClr val="000000"/>
                </a:solidFill>
                <a:latin typeface="Montserrat SemiBold"/>
              </a:rPr>
              <a:t>Ungerechtes Verkehrssystem</a:t>
            </a:r>
            <a:endParaRPr b="0" lang="de-DE" sz="3200" spc="-1" strike="noStrike">
              <a:latin typeface="Arial"/>
            </a:endParaRPr>
          </a:p>
          <a:p>
            <a:pPr>
              <a:lnSpc>
                <a:spcPct val="100000"/>
              </a:lnSpc>
            </a:pPr>
            <a:endParaRPr b="0" lang="de-DE" sz="3200" spc="-1" strike="noStrike">
              <a:latin typeface="Arial"/>
            </a:endParaRPr>
          </a:p>
          <a:p>
            <a:pPr marL="457200" indent="-456840">
              <a:lnSpc>
                <a:spcPct val="100000"/>
              </a:lnSpc>
              <a:buClr>
                <a:srgbClr val="000000"/>
              </a:buClr>
              <a:buFont typeface="Courier New"/>
              <a:buChar char="o"/>
            </a:pPr>
            <a:r>
              <a:rPr b="0" lang="de-DE" sz="2400" spc="-1" strike="noStrike">
                <a:solidFill>
                  <a:srgbClr val="000000"/>
                </a:solidFill>
                <a:latin typeface="Montserrat"/>
              </a:rPr>
              <a:t>Autozentrismus: Auto (im Privatbesitz) als privilegiertes Verkehrsmittel im Interesse der Automobillobby</a:t>
            </a:r>
            <a:endParaRPr b="0" lang="de-DE" sz="2400" spc="-1" strike="noStrike">
              <a:latin typeface="Arial"/>
            </a:endParaRPr>
          </a:p>
          <a:p>
            <a:pPr marL="457200" indent="-456840">
              <a:lnSpc>
                <a:spcPct val="100000"/>
              </a:lnSpc>
              <a:buClr>
                <a:srgbClr val="000000"/>
              </a:buClr>
              <a:buFont typeface="Courier New"/>
              <a:buChar char="o"/>
            </a:pPr>
            <a:r>
              <a:rPr b="0" lang="de-DE" sz="2400" spc="-1" strike="noStrike">
                <a:solidFill>
                  <a:srgbClr val="000000"/>
                </a:solidFill>
                <a:latin typeface="Montserrat"/>
              </a:rPr>
              <a:t>Stadtplanung und Verkehrsleitung orientiert sich am (weißen, männlichen) Normalverdiener </a:t>
            </a:r>
            <a:endParaRPr b="0" lang="de-DE" sz="2400" spc="-1" strike="noStrike">
              <a:latin typeface="Arial"/>
            </a:endParaRPr>
          </a:p>
          <a:p>
            <a:pPr marL="457200" indent="-456840">
              <a:lnSpc>
                <a:spcPct val="100000"/>
              </a:lnSpc>
              <a:buClr>
                <a:srgbClr val="000000"/>
              </a:buClr>
              <a:buFont typeface="Courier New"/>
              <a:buChar char="o"/>
            </a:pPr>
            <a:r>
              <a:rPr b="0" lang="de-DE" sz="2400" spc="-1" strike="noStrike">
                <a:solidFill>
                  <a:srgbClr val="000000"/>
                </a:solidFill>
                <a:latin typeface="Montserrat"/>
              </a:rPr>
              <a:t>Lärmbelastung, Luftverschmutzung, Flächenungerechtigkeit und geringe Verkehrssicherheit als Status Quo</a:t>
            </a:r>
            <a:endParaRPr b="0" lang="de-DE" sz="2400" spc="-1" strike="noStrike">
              <a:latin typeface="Arial"/>
            </a:endParaRPr>
          </a:p>
          <a:p>
            <a:pPr marL="457200" indent="-456840">
              <a:lnSpc>
                <a:spcPct val="100000"/>
              </a:lnSpc>
              <a:buClr>
                <a:srgbClr val="000000"/>
              </a:buClr>
              <a:buFont typeface="Courier New"/>
              <a:buChar char="o"/>
            </a:pPr>
            <a:r>
              <a:rPr b="0" lang="de-DE" sz="2400" spc="-1" strike="noStrike">
                <a:solidFill>
                  <a:srgbClr val="000000"/>
                </a:solidFill>
                <a:latin typeface="Montserrat"/>
              </a:rPr>
              <a:t>Verkehrspolitik wird seit Jahrzehnten von „alten weißen Männern“ bestimmt -&gt; heteronormative Perspektive, die vor allem Lohnarbeitswege gestaltet, nicht aber die Bedürfnisse aller, die mobil sein wollen</a:t>
            </a:r>
            <a:endParaRPr b="0" lang="de-DE" sz="2400" spc="-1" strike="noStrike">
              <a:latin typeface="Arial"/>
            </a:endParaRPr>
          </a:p>
          <a:p>
            <a:pPr>
              <a:lnSpc>
                <a:spcPct val="100000"/>
              </a:lnSpc>
            </a:pPr>
            <a:endParaRPr b="0" lang="de-DE" sz="2400" spc="-1" strike="noStrike">
              <a:latin typeface="Arial"/>
            </a:endParaRPr>
          </a:p>
          <a:p>
            <a:pPr>
              <a:lnSpc>
                <a:spcPct val="100000"/>
              </a:lnSpc>
            </a:pPr>
            <a:endParaRPr b="0" lang="de-DE" sz="24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49"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50" name="Grafik 2" descr=""/>
          <p:cNvPicPr/>
          <p:nvPr/>
        </p:nvPicPr>
        <p:blipFill>
          <a:blip r:embed="rId2"/>
          <a:stretch/>
        </p:blipFill>
        <p:spPr>
          <a:xfrm>
            <a:off x="10029960" y="204120"/>
            <a:ext cx="1928160" cy="769320"/>
          </a:xfrm>
          <a:prstGeom prst="rect">
            <a:avLst/>
          </a:prstGeom>
          <a:ln>
            <a:noFill/>
          </a:ln>
        </p:spPr>
      </p:pic>
      <p:sp>
        <p:nvSpPr>
          <p:cNvPr id="151" name="CustomShape 2"/>
          <p:cNvSpPr/>
          <p:nvPr/>
        </p:nvSpPr>
        <p:spPr>
          <a:xfrm>
            <a:off x="0" y="1326600"/>
            <a:ext cx="12191760" cy="624600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1" lang="de-DE" sz="3200" spc="-1" strike="noStrike">
                <a:solidFill>
                  <a:srgbClr val="000000"/>
                </a:solidFill>
                <a:latin typeface="Montserrat SemiBold"/>
              </a:rPr>
              <a:t>E-Mobilität: Teil des Problems, nicht der Lösung</a:t>
            </a:r>
            <a:endParaRPr b="0" lang="de-DE" sz="3200" spc="-1" strike="noStrike">
              <a:latin typeface="Arial"/>
            </a:endParaRPr>
          </a:p>
          <a:p>
            <a:pPr>
              <a:lnSpc>
                <a:spcPct val="100000"/>
              </a:lnSpc>
            </a:pPr>
            <a:endParaRPr b="0" lang="de-DE" sz="32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ea typeface="Times New Roman"/>
              </a:rPr>
              <a:t>Auch Batterie- oder Brennstoffzellen-Autos verbrauchen </a:t>
            </a:r>
            <a:endParaRPr b="0" lang="de-DE" sz="1800" spc="-1" strike="noStrike">
              <a:latin typeface="Arial"/>
            </a:endParaRPr>
          </a:p>
          <a:p>
            <a:pPr>
              <a:lnSpc>
                <a:spcPct val="100000"/>
              </a:lnSpc>
            </a:pPr>
            <a:r>
              <a:rPr b="0" lang="de-DE" sz="1800" spc="-1" strike="noStrike">
                <a:solidFill>
                  <a:srgbClr val="000000"/>
                </a:solidFill>
                <a:latin typeface="Montserrat"/>
                <a:ea typeface="Times New Roman"/>
              </a:rPr>
              <a:t>massenhaft Platz, Ressourcen und Energie, verursachen </a:t>
            </a:r>
            <a:endParaRPr b="0" lang="de-DE" sz="1800" spc="-1" strike="noStrike">
              <a:latin typeface="Arial"/>
            </a:endParaRPr>
          </a:p>
          <a:p>
            <a:pPr>
              <a:lnSpc>
                <a:spcPct val="100000"/>
              </a:lnSpc>
            </a:pPr>
            <a:r>
              <a:rPr b="0" lang="de-DE" sz="1800" spc="-1" strike="noStrike">
                <a:solidFill>
                  <a:srgbClr val="000000"/>
                </a:solidFill>
                <a:latin typeface="Montserrat"/>
                <a:ea typeface="Times New Roman"/>
              </a:rPr>
              <a:t>Umweltzerstörung, Unfälle und Feinstaub. </a:t>
            </a:r>
            <a:endParaRPr b="0" lang="de-DE" sz="18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ea typeface="Times New Roman"/>
              </a:rPr>
              <a:t>Für Batterien der Elektroautos in Deutschland muss </a:t>
            </a:r>
            <a:endParaRPr b="0" lang="de-DE" sz="1800" spc="-1" strike="noStrike">
              <a:latin typeface="Arial"/>
            </a:endParaRPr>
          </a:p>
          <a:p>
            <a:pPr>
              <a:lnSpc>
                <a:spcPct val="100000"/>
              </a:lnSpc>
            </a:pPr>
            <a:r>
              <a:rPr b="0" lang="de-DE" sz="1800" spc="-1" strike="noStrike">
                <a:solidFill>
                  <a:srgbClr val="000000"/>
                </a:solidFill>
                <a:latin typeface="Montserrat"/>
                <a:ea typeface="Times New Roman"/>
              </a:rPr>
              <a:t>energie- und ressourcenintensiv Lithium abgebaut werden: </a:t>
            </a:r>
            <a:br/>
            <a:r>
              <a:rPr b="0" lang="de-DE" sz="1800" spc="-1" strike="noStrike">
                <a:solidFill>
                  <a:srgbClr val="000000"/>
                </a:solidFill>
                <a:latin typeface="Montserrat"/>
                <a:ea typeface="Times New Roman"/>
              </a:rPr>
              <a:t>Land wird dabei zerstört, Grundwasser kontaminiert</a:t>
            </a:r>
            <a:endParaRPr b="0" lang="de-DE" sz="1800" spc="-1" strike="noStrike">
              <a:latin typeface="Arial"/>
            </a:endParaRPr>
          </a:p>
          <a:p>
            <a:pPr>
              <a:lnSpc>
                <a:spcPct val="100000"/>
              </a:lnSpc>
            </a:pPr>
            <a:endParaRPr b="0" lang="de-DE" sz="1800" spc="-1" strike="noStrike">
              <a:latin typeface="Arial"/>
            </a:endParaRPr>
          </a:p>
          <a:p>
            <a:pPr marL="285840" indent="-285480">
              <a:lnSpc>
                <a:spcPct val="100000"/>
              </a:lnSpc>
              <a:buClr>
                <a:srgbClr val="000000"/>
              </a:buClr>
              <a:buFont typeface="Wingdings" charset="2"/>
              <a:buChar char=""/>
            </a:pPr>
            <a:r>
              <a:rPr b="0" lang="de-DE" sz="1800" spc="-1" strike="noStrike">
                <a:solidFill>
                  <a:srgbClr val="000000"/>
                </a:solidFill>
                <a:latin typeface="Montserrat"/>
                <a:ea typeface="Times New Roman"/>
              </a:rPr>
              <a:t>Zerstörung der Lebensgrundlagen der (indigenen) </a:t>
            </a:r>
            <a:endParaRPr b="0" lang="de-DE" sz="1800" spc="-1" strike="noStrike">
              <a:latin typeface="Arial"/>
            </a:endParaRPr>
          </a:p>
          <a:p>
            <a:pPr>
              <a:lnSpc>
                <a:spcPct val="100000"/>
              </a:lnSpc>
            </a:pPr>
            <a:r>
              <a:rPr b="0" lang="de-DE" sz="1800" spc="-1" strike="noStrike">
                <a:solidFill>
                  <a:srgbClr val="000000"/>
                </a:solidFill>
                <a:latin typeface="Montserrat"/>
                <a:ea typeface="Times New Roman"/>
              </a:rPr>
              <a:t>Bevölkerung in Dreiländereck Bolivien, Argentinien und Chile</a:t>
            </a:r>
            <a:endParaRPr b="0" lang="de-DE" sz="1800" spc="-1" strike="noStrike">
              <a:latin typeface="Arial"/>
            </a:endParaRPr>
          </a:p>
          <a:p>
            <a:pPr marL="285840" indent="-285480">
              <a:lnSpc>
                <a:spcPct val="100000"/>
              </a:lnSpc>
              <a:buClr>
                <a:srgbClr val="000000"/>
              </a:buClr>
              <a:buFont typeface="Wingdings" charset="2"/>
              <a:buChar char=""/>
            </a:pPr>
            <a:r>
              <a:rPr b="0" lang="de-DE" sz="1800" spc="-1" strike="noStrike">
                <a:solidFill>
                  <a:srgbClr val="000000"/>
                </a:solidFill>
                <a:latin typeface="Montserrat"/>
                <a:ea typeface="Times New Roman"/>
              </a:rPr>
              <a:t>Beschädigung und Ausbeutung der Natur, die nicht rückgängig gemacht werden kann</a:t>
            </a:r>
            <a:endParaRPr b="0" lang="de-DE" sz="1800" spc="-1" strike="noStrike">
              <a:latin typeface="Arial"/>
            </a:endParaRPr>
          </a:p>
          <a:p>
            <a:pPr>
              <a:lnSpc>
                <a:spcPct val="100000"/>
              </a:lnSpc>
            </a:pPr>
            <a:endParaRPr b="0" lang="de-DE" sz="1800" spc="-1" strike="noStrike">
              <a:latin typeface="Arial"/>
            </a:endParaRPr>
          </a:p>
          <a:p>
            <a:pPr>
              <a:lnSpc>
                <a:spcPct val="100000"/>
              </a:lnSpc>
            </a:pPr>
            <a:r>
              <a:rPr b="0" lang="de-DE" sz="1800" spc="-1" strike="noStrike">
                <a:solidFill>
                  <a:srgbClr val="000000"/>
                </a:solidFill>
                <a:latin typeface="Montserrat"/>
                <a:ea typeface="Times New Roman"/>
              </a:rPr>
              <a:t>Und: solange wir nicht 100% Erneuerbare Energie haben, kann es auch keine </a:t>
            </a:r>
            <a:br/>
            <a:r>
              <a:rPr b="0" lang="de-DE" sz="1800" spc="-1" strike="noStrike">
                <a:solidFill>
                  <a:srgbClr val="000000"/>
                </a:solidFill>
                <a:latin typeface="Montserrat"/>
                <a:ea typeface="Times New Roman"/>
              </a:rPr>
              <a:t>grüne Elektro-Mobilität geben (und selbst wenn wir das haben, wird der grüne</a:t>
            </a:r>
            <a:br/>
            <a:r>
              <a:rPr b="0" lang="de-DE" sz="1800" spc="-1" strike="noStrike">
                <a:solidFill>
                  <a:srgbClr val="000000"/>
                </a:solidFill>
                <a:latin typeface="Montserrat"/>
                <a:ea typeface="Times New Roman"/>
              </a:rPr>
              <a:t>Strom erstmal für wichtige Dinge gebraucht als Individualverkehr, bspw. E-Busse)</a:t>
            </a:r>
            <a:endParaRPr b="0" lang="de-DE" sz="1800" spc="-1" strike="noStrike">
              <a:latin typeface="Arial"/>
            </a:endParaRPr>
          </a:p>
          <a:p>
            <a:pPr>
              <a:lnSpc>
                <a:spcPct val="100000"/>
              </a:lnSpc>
            </a:pPr>
            <a:endParaRPr b="0" lang="de-DE" sz="1800" spc="-1" strike="noStrike">
              <a:latin typeface="Arial"/>
            </a:endParaRPr>
          </a:p>
          <a:p>
            <a:pPr>
              <a:lnSpc>
                <a:spcPct val="100000"/>
              </a:lnSpc>
            </a:pPr>
            <a:r>
              <a:rPr b="0" lang="de-DE" sz="1800" spc="-1" strike="noStrike">
                <a:solidFill>
                  <a:srgbClr val="000000"/>
                </a:solidFill>
                <a:latin typeface="Montserrat"/>
                <a:ea typeface="Times New Roman"/>
              </a:rPr>
              <a:t>-&gt; Autowahn + Klimazerstörung lassen sich nur stoppen, wenn wir die deutsche Autoindustrie zerschlagen!</a:t>
            </a: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p:txBody>
      </p:sp>
      <p:pic>
        <p:nvPicPr>
          <p:cNvPr id="152" name="Grafik 5" descr=""/>
          <p:cNvPicPr/>
          <p:nvPr/>
        </p:nvPicPr>
        <p:blipFill>
          <a:blip r:embed="rId3"/>
          <a:stretch/>
        </p:blipFill>
        <p:spPr>
          <a:xfrm>
            <a:off x="7476840" y="2039760"/>
            <a:ext cx="4714560" cy="2650320"/>
          </a:xfrm>
          <a:prstGeom prst="rect">
            <a:avLst/>
          </a:prstGeom>
          <a:ln>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53"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54" name="Grafik 2" descr=""/>
          <p:cNvPicPr/>
          <p:nvPr/>
        </p:nvPicPr>
        <p:blipFill>
          <a:blip r:embed="rId2"/>
          <a:stretch/>
        </p:blipFill>
        <p:spPr>
          <a:xfrm>
            <a:off x="10029960" y="204120"/>
            <a:ext cx="1928160" cy="769320"/>
          </a:xfrm>
          <a:prstGeom prst="rect">
            <a:avLst/>
          </a:prstGeom>
          <a:ln>
            <a:noFill/>
          </a:ln>
        </p:spPr>
      </p:pic>
      <p:sp>
        <p:nvSpPr>
          <p:cNvPr id="155" name="CustomShape 2"/>
          <p:cNvSpPr/>
          <p:nvPr/>
        </p:nvSpPr>
        <p:spPr>
          <a:xfrm>
            <a:off x="0" y="1290960"/>
            <a:ext cx="12191760" cy="478404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gn="ctr">
              <a:lnSpc>
                <a:spcPct val="100000"/>
              </a:lnSpc>
            </a:pPr>
            <a:endParaRPr b="0" lang="de-DE" sz="1800" spc="-1" strike="noStrike">
              <a:latin typeface="Arial"/>
            </a:endParaRPr>
          </a:p>
          <a:p>
            <a:pPr algn="ctr">
              <a:lnSpc>
                <a:spcPct val="100000"/>
              </a:lnSpc>
            </a:pPr>
            <a:r>
              <a:rPr b="1" lang="de-DE" sz="4400" spc="-1" strike="noStrike">
                <a:solidFill>
                  <a:srgbClr val="000000"/>
                </a:solidFill>
                <a:latin typeface="Montserrat SemiBold"/>
              </a:rPr>
              <a:t>MOBILITÄTSWENDE</a:t>
            </a:r>
            <a:endParaRPr b="0" lang="de-DE" sz="4400" spc="-1" strike="noStrike">
              <a:latin typeface="Arial"/>
            </a:endParaRPr>
          </a:p>
          <a:p>
            <a:pPr>
              <a:lnSpc>
                <a:spcPct val="100000"/>
              </a:lnSpc>
            </a:pPr>
            <a:endParaRPr b="0" lang="de-DE" sz="4400" spc="-1" strike="noStrike">
              <a:latin typeface="Arial"/>
            </a:endParaRPr>
          </a:p>
          <a:p>
            <a:pPr>
              <a:lnSpc>
                <a:spcPct val="100000"/>
              </a:lnSpc>
            </a:pPr>
            <a:endParaRPr b="0" lang="de-DE" sz="4400" spc="-1" strike="noStrike">
              <a:latin typeface="Arial"/>
            </a:endParaRPr>
          </a:p>
          <a:p>
            <a:pPr>
              <a:lnSpc>
                <a:spcPct val="100000"/>
              </a:lnSpc>
            </a:pPr>
            <a:endParaRPr b="0" lang="de-DE" sz="4400" spc="-1" strike="noStrike">
              <a:latin typeface="Arial"/>
            </a:endParaRPr>
          </a:p>
          <a:p>
            <a:pPr>
              <a:lnSpc>
                <a:spcPct val="100000"/>
              </a:lnSpc>
            </a:pPr>
            <a:endParaRPr b="0" lang="de-DE" sz="4400" spc="-1" strike="noStrike">
              <a:latin typeface="Arial"/>
            </a:endParaRPr>
          </a:p>
          <a:p>
            <a:pPr>
              <a:lnSpc>
                <a:spcPct val="100000"/>
              </a:lnSpc>
            </a:pPr>
            <a:endParaRPr b="0" lang="de-DE" sz="4400" spc="-1" strike="noStrike">
              <a:latin typeface="Arial"/>
            </a:endParaRPr>
          </a:p>
          <a:p>
            <a:pPr>
              <a:lnSpc>
                <a:spcPct val="100000"/>
              </a:lnSpc>
            </a:pPr>
            <a:endParaRPr b="0" lang="de-DE" sz="44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56"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57" name="Grafik 2" descr=""/>
          <p:cNvPicPr/>
          <p:nvPr/>
        </p:nvPicPr>
        <p:blipFill>
          <a:blip r:embed="rId2"/>
          <a:stretch/>
        </p:blipFill>
        <p:spPr>
          <a:xfrm>
            <a:off x="10029960" y="138600"/>
            <a:ext cx="1928160" cy="769320"/>
          </a:xfrm>
          <a:prstGeom prst="rect">
            <a:avLst/>
          </a:prstGeom>
          <a:ln>
            <a:noFill/>
          </a:ln>
        </p:spPr>
      </p:pic>
      <p:sp>
        <p:nvSpPr>
          <p:cNvPr id="158" name="CustomShape 2"/>
          <p:cNvSpPr/>
          <p:nvPr/>
        </p:nvSpPr>
        <p:spPr>
          <a:xfrm>
            <a:off x="0" y="1038960"/>
            <a:ext cx="12191760" cy="545580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1" lang="de-DE" sz="3200" spc="-1" strike="noStrike">
                <a:solidFill>
                  <a:srgbClr val="000000"/>
                </a:solidFill>
                <a:latin typeface="Montserrat"/>
              </a:rPr>
              <a:t>Mobilitätswende: Anders geht‘s nicht</a:t>
            </a:r>
            <a:r>
              <a:rPr b="1" lang="de-DE" sz="3200" spc="-1" strike="noStrike">
                <a:solidFill>
                  <a:srgbClr val="000000"/>
                </a:solidFill>
                <a:latin typeface="Montserrat SemiBold"/>
              </a:rPr>
              <a:t>!</a:t>
            </a:r>
            <a:endParaRPr b="0" lang="de-DE" sz="3200" spc="-1" strike="noStrike">
              <a:latin typeface="Arial"/>
            </a:endParaRPr>
          </a:p>
          <a:p>
            <a:pPr>
              <a:lnSpc>
                <a:spcPct val="100000"/>
              </a:lnSpc>
            </a:pPr>
            <a:endParaRPr b="0" lang="de-DE" sz="3200" spc="-1" strike="noStrike">
              <a:latin typeface="Arial"/>
            </a:endParaRPr>
          </a:p>
          <a:p>
            <a:pPr>
              <a:lnSpc>
                <a:spcPct val="100000"/>
              </a:lnSpc>
            </a:pPr>
            <a:r>
              <a:rPr b="0" lang="de-DE" sz="1800" spc="-1" strike="noStrike">
                <a:solidFill>
                  <a:srgbClr val="000000"/>
                </a:solidFill>
                <a:latin typeface="Montserrat"/>
              </a:rPr>
              <a:t>E</a:t>
            </a:r>
            <a:r>
              <a:rPr b="0" lang="de-DE" sz="2000" spc="-1" strike="noStrike">
                <a:solidFill>
                  <a:srgbClr val="000000"/>
                </a:solidFill>
                <a:latin typeface="Montserrat"/>
              </a:rPr>
              <a:t>s braucht eine 180-Grad-Wende:</a:t>
            </a:r>
            <a:br/>
            <a:r>
              <a:rPr b="0" lang="de-DE" sz="2000" spc="-1" strike="noStrike">
                <a:solidFill>
                  <a:srgbClr val="000000"/>
                </a:solidFill>
                <a:latin typeface="Montserrat"/>
              </a:rPr>
              <a:t>Seit mehr als einem halben Jahrhundert ist </a:t>
            </a:r>
            <a:endParaRPr b="0" lang="de-DE" sz="2000" spc="-1" strike="noStrike">
              <a:latin typeface="Arial"/>
            </a:endParaRPr>
          </a:p>
          <a:p>
            <a:pPr>
              <a:lnSpc>
                <a:spcPct val="100000"/>
              </a:lnSpc>
            </a:pPr>
            <a:r>
              <a:rPr b="0" lang="de-DE" sz="2000" spc="-1" strike="noStrike">
                <a:solidFill>
                  <a:srgbClr val="000000"/>
                </a:solidFill>
                <a:latin typeface="Montserrat"/>
              </a:rPr>
              <a:t>unsere Wirtschaft auf Autoindustrie ausgelegt. </a:t>
            </a:r>
            <a:endParaRPr b="0" lang="de-DE" sz="2000" spc="-1" strike="noStrike">
              <a:latin typeface="Arial"/>
            </a:endParaRPr>
          </a:p>
          <a:p>
            <a:pPr>
              <a:lnSpc>
                <a:spcPct val="100000"/>
              </a:lnSpc>
            </a:pPr>
            <a:r>
              <a:rPr b="0" lang="de-DE" sz="2000" spc="-1" strike="noStrike">
                <a:solidFill>
                  <a:srgbClr val="000000"/>
                </a:solidFill>
                <a:latin typeface="Montserrat"/>
              </a:rPr>
              <a:t>Unser Land ist von Autobahnen durchzogen. </a:t>
            </a:r>
            <a:endParaRPr b="0" lang="de-DE" sz="2000" spc="-1" strike="noStrike">
              <a:latin typeface="Arial"/>
            </a:endParaRPr>
          </a:p>
          <a:p>
            <a:pPr>
              <a:lnSpc>
                <a:spcPct val="100000"/>
              </a:lnSpc>
            </a:pPr>
            <a:r>
              <a:rPr b="0" lang="de-DE" sz="2000" spc="-1" strike="noStrike">
                <a:solidFill>
                  <a:srgbClr val="000000"/>
                </a:solidFill>
                <a:latin typeface="Montserrat"/>
              </a:rPr>
              <a:t>Unsere Städte sind für Autos gebaut.</a:t>
            </a:r>
            <a:br/>
            <a:endParaRPr b="0" lang="de-DE" sz="2000" spc="-1" strike="noStrike">
              <a:latin typeface="Arial"/>
            </a:endParaRPr>
          </a:p>
          <a:p>
            <a:pPr>
              <a:lnSpc>
                <a:spcPct val="100000"/>
              </a:lnSpc>
            </a:pPr>
            <a:r>
              <a:rPr b="0" lang="de-DE" sz="2000" spc="-1" strike="noStrike">
                <a:solidFill>
                  <a:srgbClr val="000000"/>
                </a:solidFill>
                <a:latin typeface="Wingdings"/>
              </a:rPr>
              <a:t></a:t>
            </a:r>
            <a:r>
              <a:rPr b="0" lang="de-DE" sz="2000" spc="-1" strike="noStrike">
                <a:solidFill>
                  <a:srgbClr val="000000"/>
                </a:solidFill>
                <a:latin typeface="Montserrat"/>
              </a:rPr>
              <a:t> </a:t>
            </a:r>
            <a:r>
              <a:rPr b="0" lang="de-DE" sz="2000" spc="-1" strike="noStrike">
                <a:solidFill>
                  <a:srgbClr val="000000"/>
                </a:solidFill>
                <a:latin typeface="Montserrat"/>
              </a:rPr>
              <a:t>die Autoindustrie in die Knie zu zwingen und </a:t>
            </a:r>
            <a:endParaRPr b="0" lang="de-DE" sz="2000" spc="-1" strike="noStrike">
              <a:latin typeface="Arial"/>
            </a:endParaRPr>
          </a:p>
          <a:p>
            <a:pPr>
              <a:lnSpc>
                <a:spcPct val="100000"/>
              </a:lnSpc>
            </a:pPr>
            <a:r>
              <a:rPr b="0" lang="de-DE" sz="2000" spc="-1" strike="noStrike">
                <a:solidFill>
                  <a:srgbClr val="000000"/>
                </a:solidFill>
                <a:latin typeface="Montserrat"/>
              </a:rPr>
              <a:t>die Verkehrswende einzuleiten ist vielleicht der </a:t>
            </a:r>
            <a:endParaRPr b="0" lang="de-DE" sz="2000" spc="-1" strike="noStrike">
              <a:latin typeface="Arial"/>
            </a:endParaRPr>
          </a:p>
          <a:p>
            <a:pPr>
              <a:lnSpc>
                <a:spcPct val="100000"/>
              </a:lnSpc>
            </a:pPr>
            <a:r>
              <a:rPr b="0" lang="de-DE" sz="2000" spc="-1" strike="noStrike">
                <a:solidFill>
                  <a:srgbClr val="000000"/>
                </a:solidFill>
                <a:latin typeface="Montserrat"/>
              </a:rPr>
              <a:t>schwierigste Schritt auf dem Weg zur </a:t>
            </a:r>
            <a:endParaRPr b="0" lang="de-DE" sz="2000" spc="-1" strike="noStrike">
              <a:latin typeface="Arial"/>
            </a:endParaRPr>
          </a:p>
          <a:p>
            <a:pPr>
              <a:lnSpc>
                <a:spcPct val="100000"/>
              </a:lnSpc>
            </a:pPr>
            <a:r>
              <a:rPr b="0" lang="de-DE" sz="2000" spc="-1" strike="noStrike">
                <a:solidFill>
                  <a:srgbClr val="000000"/>
                </a:solidFill>
                <a:latin typeface="Montserrat"/>
              </a:rPr>
              <a:t>Klimagerechtigkeit. </a:t>
            </a:r>
            <a:endParaRPr b="0" lang="de-DE" sz="2000" spc="-1" strike="noStrike">
              <a:latin typeface="Arial"/>
            </a:endParaRPr>
          </a:p>
          <a:p>
            <a:pPr marL="343080" indent="-342720">
              <a:lnSpc>
                <a:spcPct val="100000"/>
              </a:lnSpc>
              <a:buClr>
                <a:srgbClr val="000000"/>
              </a:buClr>
              <a:buFont typeface="Wingdings" charset="2"/>
              <a:buChar char=""/>
            </a:pPr>
            <a:r>
              <a:rPr b="0" lang="de-DE" sz="2000" spc="-1" strike="noStrike">
                <a:solidFill>
                  <a:srgbClr val="000000"/>
                </a:solidFill>
                <a:latin typeface="Montserrat"/>
              </a:rPr>
              <a:t>Es reicht keine Antriebswende, wir müssen das </a:t>
            </a:r>
            <a:endParaRPr b="0" lang="de-DE" sz="2000" spc="-1" strike="noStrike">
              <a:latin typeface="Arial"/>
            </a:endParaRPr>
          </a:p>
          <a:p>
            <a:pPr>
              <a:lnSpc>
                <a:spcPct val="100000"/>
              </a:lnSpc>
            </a:pPr>
            <a:r>
              <a:rPr b="0" lang="de-DE" sz="2000" spc="-1" strike="noStrike">
                <a:solidFill>
                  <a:srgbClr val="000000"/>
                </a:solidFill>
                <a:latin typeface="Montserrat"/>
              </a:rPr>
              <a:t>System Mobilität neu denken</a:t>
            </a:r>
            <a:br/>
            <a:endParaRPr b="0" lang="de-DE" sz="2000" spc="-1" strike="noStrike">
              <a:latin typeface="Arial"/>
            </a:endParaRPr>
          </a:p>
          <a:p>
            <a:pPr>
              <a:lnSpc>
                <a:spcPct val="100000"/>
              </a:lnSpc>
            </a:pPr>
            <a:r>
              <a:rPr b="0" lang="de-DE" sz="2000" spc="-1" strike="noStrike">
                <a:solidFill>
                  <a:srgbClr val="000000"/>
                </a:solidFill>
                <a:latin typeface="Montserrat"/>
              </a:rPr>
              <a:t>Aber genau deshalb müssen wir ihn jetzt antreten!</a:t>
            </a:r>
            <a:endParaRPr b="0" lang="de-DE" sz="2000" spc="-1" strike="noStrike">
              <a:latin typeface="Arial"/>
            </a:endParaRPr>
          </a:p>
          <a:p>
            <a:pPr>
              <a:lnSpc>
                <a:spcPct val="100000"/>
              </a:lnSpc>
            </a:pPr>
            <a:endParaRPr b="0" lang="de-DE" sz="2000" spc="-1" strike="noStrike">
              <a:latin typeface="Arial"/>
            </a:endParaRPr>
          </a:p>
        </p:txBody>
      </p:sp>
      <p:pic>
        <p:nvPicPr>
          <p:cNvPr id="159" name="Picture 2" descr=""/>
          <p:cNvPicPr/>
          <p:nvPr/>
        </p:nvPicPr>
        <p:blipFill>
          <a:blip r:embed="rId3"/>
          <a:stretch/>
        </p:blipFill>
        <p:spPr>
          <a:xfrm>
            <a:off x="7600320" y="2004480"/>
            <a:ext cx="4359240" cy="3578040"/>
          </a:xfrm>
          <a:prstGeom prst="rect">
            <a:avLst/>
          </a:prstGeom>
          <a:ln>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60"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61" name="Grafik 2" descr=""/>
          <p:cNvPicPr/>
          <p:nvPr/>
        </p:nvPicPr>
        <p:blipFill>
          <a:blip r:embed="rId2"/>
          <a:stretch/>
        </p:blipFill>
        <p:spPr>
          <a:xfrm>
            <a:off x="10029960" y="204120"/>
            <a:ext cx="1928160" cy="769320"/>
          </a:xfrm>
          <a:prstGeom prst="rect">
            <a:avLst/>
          </a:prstGeom>
          <a:ln>
            <a:noFill/>
          </a:ln>
        </p:spPr>
      </p:pic>
      <p:sp>
        <p:nvSpPr>
          <p:cNvPr id="162" name="CustomShape 2"/>
          <p:cNvSpPr/>
          <p:nvPr/>
        </p:nvSpPr>
        <p:spPr>
          <a:xfrm>
            <a:off x="0" y="1397520"/>
            <a:ext cx="12191760" cy="389916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0" lang="de-DE" sz="3600" spc="-1" strike="noStrike">
                <a:solidFill>
                  <a:srgbClr val="000000"/>
                </a:solidFill>
                <a:latin typeface="Montserrat SemiBold"/>
              </a:rPr>
              <a:t>Mobilität für alle statt Autos für Wenige!</a:t>
            </a:r>
            <a:endParaRPr b="0" lang="de-DE" sz="3600" spc="-1" strike="noStrike">
              <a:latin typeface="Arial"/>
            </a:endParaRPr>
          </a:p>
          <a:p>
            <a:pPr>
              <a:lnSpc>
                <a:spcPct val="100000"/>
              </a:lnSpc>
            </a:pPr>
            <a:endParaRPr b="0" lang="de-DE" sz="3600" spc="-1" strike="noStrike">
              <a:latin typeface="Arial"/>
            </a:endParaRPr>
          </a:p>
          <a:p>
            <a:pPr marL="571680" indent="-571320">
              <a:lnSpc>
                <a:spcPct val="100000"/>
              </a:lnSpc>
              <a:buClr>
                <a:srgbClr val="000000"/>
              </a:buClr>
              <a:buFont typeface="Courier New"/>
              <a:buChar char="o"/>
            </a:pPr>
            <a:r>
              <a:rPr b="0" lang="de-DE" sz="2400" spc="-1" strike="noStrike">
                <a:solidFill>
                  <a:srgbClr val="000000"/>
                </a:solidFill>
                <a:latin typeface="Montserrat"/>
              </a:rPr>
              <a:t>Mobilität als Teil der sozialen </a:t>
            </a:r>
            <a:endParaRPr b="0" lang="de-DE" sz="2400" spc="-1" strike="noStrike">
              <a:latin typeface="Arial"/>
            </a:endParaRPr>
          </a:p>
          <a:p>
            <a:pPr>
              <a:lnSpc>
                <a:spcPct val="100000"/>
              </a:lnSpc>
            </a:pPr>
            <a:r>
              <a:rPr b="0" lang="de-DE" sz="2400" spc="-1" strike="noStrike">
                <a:solidFill>
                  <a:srgbClr val="000000"/>
                </a:solidFill>
                <a:latin typeface="Montserrat"/>
              </a:rPr>
              <a:t>       </a:t>
            </a:r>
            <a:r>
              <a:rPr b="0" lang="de-DE" sz="2400" spc="-1" strike="noStrike">
                <a:solidFill>
                  <a:srgbClr val="000000"/>
                </a:solidFill>
                <a:latin typeface="Montserrat"/>
              </a:rPr>
              <a:t>Daseinsfürsorge</a:t>
            </a:r>
            <a:endParaRPr b="0" lang="de-DE" sz="2400" spc="-1" strike="noStrike">
              <a:latin typeface="Arial"/>
            </a:endParaRPr>
          </a:p>
          <a:p>
            <a:pPr marL="571680" indent="-571320">
              <a:lnSpc>
                <a:spcPct val="100000"/>
              </a:lnSpc>
              <a:buClr>
                <a:srgbClr val="000000"/>
              </a:buClr>
              <a:buFont typeface="Courier New"/>
              <a:buChar char="o"/>
            </a:pPr>
            <a:r>
              <a:rPr b="0" lang="de-DE" sz="2400" spc="-1" strike="noStrike">
                <a:solidFill>
                  <a:srgbClr val="000000"/>
                </a:solidFill>
                <a:latin typeface="Montserrat"/>
              </a:rPr>
              <a:t>weg von der „Norm Auto“ hin zur </a:t>
            </a:r>
            <a:endParaRPr b="0" lang="de-DE" sz="2400" spc="-1" strike="noStrike">
              <a:latin typeface="Arial"/>
            </a:endParaRPr>
          </a:p>
          <a:p>
            <a:pPr>
              <a:lnSpc>
                <a:spcPct val="100000"/>
              </a:lnSpc>
            </a:pPr>
            <a:r>
              <a:rPr b="0" lang="de-DE" sz="2400" spc="-1" strike="noStrike">
                <a:solidFill>
                  <a:srgbClr val="000000"/>
                </a:solidFill>
                <a:latin typeface="Montserrat"/>
              </a:rPr>
              <a:t>        </a:t>
            </a:r>
            <a:r>
              <a:rPr b="0" lang="de-DE" sz="2400" spc="-1" strike="noStrike">
                <a:solidFill>
                  <a:srgbClr val="000000"/>
                </a:solidFill>
                <a:latin typeface="Montserrat"/>
              </a:rPr>
              <a:t>Ausrichtung an den Schwachen </a:t>
            </a:r>
            <a:endParaRPr b="0" lang="de-DE" sz="2400" spc="-1" strike="noStrike">
              <a:latin typeface="Arial"/>
            </a:endParaRPr>
          </a:p>
          <a:p>
            <a:pPr>
              <a:lnSpc>
                <a:spcPct val="100000"/>
              </a:lnSpc>
            </a:pPr>
            <a:r>
              <a:rPr b="0" lang="de-DE" sz="2400" spc="-1" strike="noStrike">
                <a:solidFill>
                  <a:srgbClr val="000000"/>
                </a:solidFill>
                <a:latin typeface="Montserrat"/>
              </a:rPr>
              <a:t>        </a:t>
            </a:r>
            <a:r>
              <a:rPr b="0" lang="de-DE" sz="2400" spc="-1" strike="noStrike">
                <a:solidFill>
                  <a:srgbClr val="000000"/>
                </a:solidFill>
                <a:latin typeface="Montserrat"/>
              </a:rPr>
              <a:t>der Gesellschaft</a:t>
            </a:r>
            <a:endParaRPr b="0" lang="de-DE" sz="2400" spc="-1" strike="noStrike">
              <a:latin typeface="Arial"/>
            </a:endParaRPr>
          </a:p>
          <a:p>
            <a:pPr marL="571680" indent="-571320">
              <a:lnSpc>
                <a:spcPct val="100000"/>
              </a:lnSpc>
              <a:buClr>
                <a:srgbClr val="000000"/>
              </a:buClr>
              <a:buFont typeface="Courier New"/>
              <a:buChar char="o"/>
            </a:pPr>
            <a:r>
              <a:rPr b="0" lang="de-DE" sz="2400" spc="-1" strike="noStrike">
                <a:solidFill>
                  <a:srgbClr val="000000"/>
                </a:solidFill>
                <a:latin typeface="Montserrat"/>
              </a:rPr>
              <a:t>Partizipation &amp; Repräsentation</a:t>
            </a:r>
            <a:endParaRPr b="0" lang="de-DE" sz="2400" spc="-1" strike="noStrike">
              <a:latin typeface="Arial"/>
            </a:endParaRPr>
          </a:p>
          <a:p>
            <a:pPr marL="571680" indent="-571320">
              <a:lnSpc>
                <a:spcPct val="100000"/>
              </a:lnSpc>
              <a:buClr>
                <a:srgbClr val="000000"/>
              </a:buClr>
              <a:buFont typeface="Courier New"/>
              <a:buChar char="o"/>
            </a:pPr>
            <a:r>
              <a:rPr b="0" lang="de-DE" sz="2400" spc="-1" strike="noStrike">
                <a:solidFill>
                  <a:srgbClr val="000000"/>
                </a:solidFill>
                <a:latin typeface="Montserrat"/>
              </a:rPr>
              <a:t>Sicherheit als oberste Priorität</a:t>
            </a:r>
            <a:endParaRPr b="0" lang="de-DE" sz="2400" spc="-1" strike="noStrike">
              <a:latin typeface="Arial"/>
            </a:endParaRPr>
          </a:p>
          <a:p>
            <a:pPr>
              <a:lnSpc>
                <a:spcPct val="100000"/>
              </a:lnSpc>
            </a:pPr>
            <a:endParaRPr b="0" lang="de-DE" sz="2400" spc="-1" strike="noStrike">
              <a:latin typeface="Arial"/>
            </a:endParaRPr>
          </a:p>
        </p:txBody>
      </p:sp>
      <p:pic>
        <p:nvPicPr>
          <p:cNvPr id="163" name="Grafik 5" descr=""/>
          <p:cNvPicPr/>
          <p:nvPr/>
        </p:nvPicPr>
        <p:blipFill>
          <a:blip r:embed="rId3"/>
          <a:stretch/>
        </p:blipFill>
        <p:spPr>
          <a:xfrm>
            <a:off x="6095880" y="2299680"/>
            <a:ext cx="5837400" cy="298080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pic>
        <p:nvPicPr>
          <p:cNvPr id="95" name="Grafik 2" descr=""/>
          <p:cNvPicPr/>
          <p:nvPr/>
        </p:nvPicPr>
        <p:blipFill>
          <a:blip r:embed="rId2"/>
          <a:stretch/>
        </p:blipFill>
        <p:spPr>
          <a:xfrm>
            <a:off x="10029960" y="204120"/>
            <a:ext cx="1928160" cy="769320"/>
          </a:xfrm>
          <a:prstGeom prst="rect">
            <a:avLst/>
          </a:prstGeom>
          <a:ln>
            <a:noFill/>
          </a:ln>
        </p:spPr>
      </p:pic>
      <p:sp>
        <p:nvSpPr>
          <p:cNvPr id="96"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sp>
        <p:nvSpPr>
          <p:cNvPr id="97" name="CustomShape 2"/>
          <p:cNvSpPr/>
          <p:nvPr/>
        </p:nvSpPr>
        <p:spPr>
          <a:xfrm>
            <a:off x="0" y="1377720"/>
            <a:ext cx="12191760" cy="463068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1" lang="de-DE" sz="2800" spc="-1" strike="noStrike">
                <a:solidFill>
                  <a:srgbClr val="0d0d0d"/>
                </a:solidFill>
                <a:latin typeface="Montserrat SemiBold"/>
                <a:ea typeface="Segoe UI Black"/>
              </a:rPr>
              <a:t>1 Welt in Flammen</a:t>
            </a:r>
            <a:endParaRPr b="0" lang="de-DE" sz="2800" spc="-1" strike="noStrike">
              <a:latin typeface="Arial"/>
            </a:endParaRPr>
          </a:p>
          <a:p>
            <a:pPr>
              <a:lnSpc>
                <a:spcPct val="100000"/>
              </a:lnSpc>
            </a:pPr>
            <a:endParaRPr b="0" lang="de-DE" sz="2800" spc="-1" strike="noStrike">
              <a:latin typeface="Arial"/>
            </a:endParaRPr>
          </a:p>
          <a:p>
            <a:pPr>
              <a:lnSpc>
                <a:spcPct val="100000"/>
              </a:lnSpc>
            </a:pPr>
            <a:r>
              <a:rPr b="1" lang="de-DE" sz="2800" spc="-1" strike="noStrike">
                <a:solidFill>
                  <a:srgbClr val="0d0d0d"/>
                </a:solidFill>
                <a:latin typeface="Montserrat SemiBold"/>
                <a:ea typeface="Segoe UI Black"/>
              </a:rPr>
              <a:t>2 Mit 180 km/h in die Klimakatastrophe</a:t>
            </a:r>
            <a:endParaRPr b="0" lang="de-DE" sz="2800" spc="-1" strike="noStrike">
              <a:latin typeface="Arial"/>
            </a:endParaRPr>
          </a:p>
          <a:p>
            <a:pPr>
              <a:lnSpc>
                <a:spcPct val="100000"/>
              </a:lnSpc>
            </a:pPr>
            <a:endParaRPr b="0" lang="de-DE" sz="2800" spc="-1" strike="noStrike">
              <a:latin typeface="Arial"/>
            </a:endParaRPr>
          </a:p>
          <a:p>
            <a:pPr>
              <a:lnSpc>
                <a:spcPct val="100000"/>
              </a:lnSpc>
            </a:pPr>
            <a:r>
              <a:rPr b="1" lang="de-DE" sz="2800" spc="-1" strike="noStrike">
                <a:solidFill>
                  <a:srgbClr val="0d0d0d"/>
                </a:solidFill>
                <a:latin typeface="Montserrat SemiBold"/>
                <a:ea typeface="Segoe UI Black"/>
              </a:rPr>
              <a:t>3 Mobilitätswende</a:t>
            </a:r>
            <a:endParaRPr b="0" lang="de-DE" sz="2800" spc="-1" strike="noStrike">
              <a:latin typeface="Arial"/>
            </a:endParaRPr>
          </a:p>
          <a:p>
            <a:pPr>
              <a:lnSpc>
                <a:spcPct val="100000"/>
              </a:lnSpc>
            </a:pPr>
            <a:endParaRPr b="0" lang="de-DE" sz="2800" spc="-1" strike="noStrike">
              <a:latin typeface="Arial"/>
            </a:endParaRPr>
          </a:p>
          <a:p>
            <a:pPr>
              <a:lnSpc>
                <a:spcPct val="100000"/>
              </a:lnSpc>
            </a:pPr>
            <a:r>
              <a:rPr b="1" lang="de-DE" sz="2800" spc="-1" strike="noStrike">
                <a:solidFill>
                  <a:srgbClr val="0d0d0d"/>
                </a:solidFill>
                <a:latin typeface="Montserrat SemiBold"/>
                <a:ea typeface="Segoe UI Black"/>
              </a:rPr>
              <a:t>4 Sand im Getriebe</a:t>
            </a:r>
            <a:endParaRPr b="0" lang="de-DE" sz="2800" spc="-1" strike="noStrike">
              <a:latin typeface="Arial"/>
            </a:endParaRPr>
          </a:p>
          <a:p>
            <a:pPr>
              <a:lnSpc>
                <a:spcPct val="100000"/>
              </a:lnSpc>
            </a:pPr>
            <a:endParaRPr b="0" lang="de-DE" sz="2800" spc="-1" strike="noStrike">
              <a:latin typeface="Arial"/>
            </a:endParaRPr>
          </a:p>
          <a:p>
            <a:pPr>
              <a:lnSpc>
                <a:spcPct val="100000"/>
              </a:lnSpc>
            </a:pPr>
            <a:r>
              <a:rPr b="1" lang="de-DE" sz="2800" spc="-1" strike="noStrike">
                <a:solidFill>
                  <a:srgbClr val="0d0d0d"/>
                </a:solidFill>
                <a:latin typeface="Montserrat SemiBold"/>
                <a:ea typeface="Segoe UI Black"/>
              </a:rPr>
              <a:t>5 Aktiv werden: #BlockIAA</a:t>
            </a:r>
            <a:endParaRPr b="0" lang="de-DE" sz="2800" spc="-1" strike="noStrike">
              <a:latin typeface="Arial"/>
            </a:endParaRPr>
          </a:p>
          <a:p>
            <a:pPr>
              <a:lnSpc>
                <a:spcPct val="100000"/>
              </a:lnSpc>
            </a:pPr>
            <a:endParaRPr b="0" lang="de-DE" sz="28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64"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65" name="Grafik 2" descr=""/>
          <p:cNvPicPr/>
          <p:nvPr/>
        </p:nvPicPr>
        <p:blipFill>
          <a:blip r:embed="rId2"/>
          <a:stretch/>
        </p:blipFill>
        <p:spPr>
          <a:xfrm>
            <a:off x="10029960" y="204120"/>
            <a:ext cx="1928160" cy="769320"/>
          </a:xfrm>
          <a:prstGeom prst="rect">
            <a:avLst/>
          </a:prstGeom>
          <a:ln>
            <a:noFill/>
          </a:ln>
        </p:spPr>
      </p:pic>
      <p:sp>
        <p:nvSpPr>
          <p:cNvPr id="166" name="CustomShape 2"/>
          <p:cNvSpPr/>
          <p:nvPr/>
        </p:nvSpPr>
        <p:spPr>
          <a:xfrm>
            <a:off x="0" y="973800"/>
            <a:ext cx="12191760" cy="51472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endParaRPr b="0" lang="de-DE" sz="1800" spc="-1" strike="noStrike">
              <a:latin typeface="Arial"/>
            </a:endParaRPr>
          </a:p>
          <a:p>
            <a:pPr algn="ctr">
              <a:lnSpc>
                <a:spcPct val="100000"/>
              </a:lnSpc>
            </a:pPr>
            <a:r>
              <a:rPr b="1" lang="de-DE" sz="3200" spc="-1" strike="noStrike">
                <a:solidFill>
                  <a:srgbClr val="000000"/>
                </a:solidFill>
                <a:latin typeface="Montserrat SemiBold"/>
              </a:rPr>
              <a:t>Die IAA – Klimakillerparty vom Feinsten!</a:t>
            </a: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p:txBody>
      </p:sp>
      <p:pic>
        <p:nvPicPr>
          <p:cNvPr id="167" name="Picture 4" descr=""/>
          <p:cNvPicPr/>
          <p:nvPr/>
        </p:nvPicPr>
        <p:blipFill>
          <a:blip r:embed="rId3"/>
          <a:stretch/>
        </p:blipFill>
        <p:spPr>
          <a:xfrm>
            <a:off x="2524320" y="1864440"/>
            <a:ext cx="7143120" cy="4019400"/>
          </a:xfrm>
          <a:prstGeom prst="rect">
            <a:avLst/>
          </a:prstGeom>
          <a:ln>
            <a:noFill/>
          </a:ln>
        </p:spPr>
      </p:pic>
      <p:sp>
        <p:nvSpPr>
          <p:cNvPr id="168" name="CustomShape 3"/>
          <p:cNvSpPr/>
          <p:nvPr/>
        </p:nvSpPr>
        <p:spPr>
          <a:xfrm rot="867600">
            <a:off x="9412200" y="3105720"/>
            <a:ext cx="2742840" cy="639000"/>
          </a:xfrm>
          <a:prstGeom prst="rect">
            <a:avLst/>
          </a:prstGeom>
          <a:solidFill>
            <a:schemeClr val="tx1"/>
          </a:solidFill>
          <a:ln>
            <a:noFill/>
          </a:ln>
        </p:spPr>
        <p:style>
          <a:lnRef idx="0"/>
          <a:fillRef idx="0"/>
          <a:effectRef idx="0"/>
          <a:fontRef idx="minor"/>
        </p:style>
        <p:txBody>
          <a:bodyPr lIns="90000" rIns="90000" tIns="45000" bIns="45000">
            <a:spAutoFit/>
          </a:bodyPr>
          <a:p>
            <a:pPr>
              <a:lnSpc>
                <a:spcPct val="100000"/>
              </a:lnSpc>
            </a:pPr>
            <a:r>
              <a:rPr b="0" lang="de-DE" sz="1800" spc="-1" strike="noStrike">
                <a:solidFill>
                  <a:srgbClr val="f2f2f2"/>
                </a:solidFill>
                <a:latin typeface="Montserrat SemiBold"/>
              </a:rPr>
              <a:t>Mobilitätswende statt Antriebswende!</a:t>
            </a:r>
            <a:endParaRPr b="0" lang="de-DE" sz="18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69"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70" name="Grafik 2" descr=""/>
          <p:cNvPicPr/>
          <p:nvPr/>
        </p:nvPicPr>
        <p:blipFill>
          <a:blip r:embed="rId2"/>
          <a:stretch/>
        </p:blipFill>
        <p:spPr>
          <a:xfrm>
            <a:off x="10029960" y="204120"/>
            <a:ext cx="1928160" cy="769320"/>
          </a:xfrm>
          <a:prstGeom prst="rect">
            <a:avLst/>
          </a:prstGeom>
          <a:ln>
            <a:noFill/>
          </a:ln>
        </p:spPr>
      </p:pic>
      <p:sp>
        <p:nvSpPr>
          <p:cNvPr id="171" name="CustomShape 2"/>
          <p:cNvSpPr/>
          <p:nvPr/>
        </p:nvSpPr>
        <p:spPr>
          <a:xfrm>
            <a:off x="0" y="1088280"/>
            <a:ext cx="12191760" cy="458568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1" lang="de-DE" sz="3200" spc="-1" strike="noStrike">
                <a:solidFill>
                  <a:srgbClr val="000000"/>
                </a:solidFill>
                <a:latin typeface="Montserrat SemiBold"/>
              </a:rPr>
              <a:t>Die IAA</a:t>
            </a:r>
            <a:endParaRPr b="0" lang="de-DE" sz="3200" spc="-1" strike="noStrike">
              <a:latin typeface="Arial"/>
            </a:endParaRPr>
          </a:p>
          <a:p>
            <a:pPr>
              <a:lnSpc>
                <a:spcPct val="100000"/>
              </a:lnSpc>
            </a:pPr>
            <a:endParaRPr b="0" lang="de-DE" sz="32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rPr>
              <a:t>größte internationale </a:t>
            </a:r>
            <a:r>
              <a:rPr b="0" lang="de-DE" sz="2000" spc="-1" strike="noStrike">
                <a:solidFill>
                  <a:srgbClr val="000000"/>
                </a:solidFill>
                <a:latin typeface="Montserrat"/>
              </a:rPr>
              <a:t>Automobilausstellung</a:t>
            </a:r>
            <a:r>
              <a:rPr b="0" lang="de-DE" sz="1800" spc="-1" strike="noStrike">
                <a:solidFill>
                  <a:srgbClr val="000000"/>
                </a:solidFill>
                <a:latin typeface="Montserrat"/>
              </a:rPr>
              <a:t> </a:t>
            </a:r>
            <a:endParaRPr b="0" lang="de-DE" sz="18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rPr>
              <a:t>Von 1951 bis 2019 in Frankfurt am Main</a:t>
            </a:r>
            <a:endParaRPr b="0" lang="de-DE" sz="1800" spc="-1" strike="noStrike">
              <a:latin typeface="Arial"/>
            </a:endParaRPr>
          </a:p>
          <a:p>
            <a:pPr>
              <a:lnSpc>
                <a:spcPct val="100000"/>
              </a:lnSpc>
            </a:pPr>
            <a:br/>
            <a:r>
              <a:rPr b="1" lang="de-DE" sz="2000" spc="-1" strike="noStrike">
                <a:solidFill>
                  <a:srgbClr val="000000"/>
                </a:solidFill>
                <a:latin typeface="Montserrat"/>
              </a:rPr>
              <a:t>Greenwashing vom Feinsten - IAA Mobility</a:t>
            </a:r>
            <a:endParaRPr b="0" lang="de-DE" sz="20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rPr>
              <a:t>Ab diesem Jahr in München mit neuem grünen Anstrich</a:t>
            </a:r>
            <a:endParaRPr b="0" lang="de-DE" sz="1800" spc="-1" strike="noStrike">
              <a:latin typeface="Arial"/>
            </a:endParaRPr>
          </a:p>
          <a:p>
            <a:pPr lvl="1" marL="743040" indent="-285480">
              <a:lnSpc>
                <a:spcPct val="100000"/>
              </a:lnSpc>
              <a:buClr>
                <a:srgbClr val="0a0a0a"/>
              </a:buClr>
              <a:buFont typeface="Courier New"/>
              <a:buChar char="o"/>
            </a:pPr>
            <a:r>
              <a:rPr b="0" lang="de-DE" sz="1800" spc="-1" strike="noStrike">
                <a:solidFill>
                  <a:srgbClr val="0a0a0a"/>
                </a:solidFill>
                <a:latin typeface="Montserrat"/>
              </a:rPr>
              <a:t>E-Mobilität soll im Vordergrund stehen. </a:t>
            </a:r>
            <a:endParaRPr b="0" lang="de-DE" sz="1800" spc="-1" strike="noStrike">
              <a:latin typeface="Arial"/>
            </a:endParaRPr>
          </a:p>
          <a:p>
            <a:pPr lvl="1" marL="743040" indent="-285480">
              <a:lnSpc>
                <a:spcPct val="100000"/>
              </a:lnSpc>
              <a:buClr>
                <a:srgbClr val="0a0a0a"/>
              </a:buClr>
              <a:buFont typeface="Courier New"/>
              <a:buChar char="o"/>
            </a:pPr>
            <a:r>
              <a:rPr b="0" lang="de-DE" sz="1800" spc="-1" strike="noStrike">
                <a:solidFill>
                  <a:srgbClr val="0a0a0a"/>
                </a:solidFill>
                <a:latin typeface="Montserrat"/>
              </a:rPr>
              <a:t>Neue Mobilitätskonzepte (Blue Lane)</a:t>
            </a:r>
            <a:endParaRPr b="0" lang="de-DE" sz="1800" spc="-1" strike="noStrike">
              <a:latin typeface="Arial"/>
            </a:endParaRPr>
          </a:p>
          <a:p>
            <a:pPr>
              <a:lnSpc>
                <a:spcPct val="100000"/>
              </a:lnSpc>
            </a:pPr>
            <a:endParaRPr b="0" lang="de-DE" sz="1800" spc="-1" strike="noStrike">
              <a:latin typeface="Arial"/>
            </a:endParaRPr>
          </a:p>
          <a:p>
            <a:pPr>
              <a:lnSpc>
                <a:spcPct val="100000"/>
              </a:lnSpc>
            </a:pPr>
            <a:r>
              <a:rPr b="0" lang="de-DE" sz="1800" spc="-1" strike="noStrike">
                <a:solidFill>
                  <a:srgbClr val="333333"/>
                </a:solidFill>
                <a:latin typeface="Wingdings"/>
              </a:rPr>
              <a:t></a:t>
            </a:r>
            <a:r>
              <a:rPr b="0" lang="de-DE" sz="1800" spc="-1" strike="noStrike">
                <a:solidFill>
                  <a:srgbClr val="333333"/>
                </a:solidFill>
                <a:latin typeface="Montserrat"/>
              </a:rPr>
              <a:t> </a:t>
            </a:r>
            <a:r>
              <a:rPr b="0" lang="de-DE" sz="1800" spc="-1" strike="noStrike">
                <a:solidFill>
                  <a:srgbClr val="333333"/>
                </a:solidFill>
                <a:latin typeface="Montserrat"/>
              </a:rPr>
              <a:t>Bedeutet in der Konsequenz:</a:t>
            </a:r>
            <a:endParaRPr b="0" lang="de-DE" sz="1800" spc="-1" strike="noStrike">
              <a:latin typeface="Arial"/>
            </a:endParaRPr>
          </a:p>
          <a:p>
            <a:pPr lvl="1" marL="743040" indent="-285480">
              <a:lnSpc>
                <a:spcPct val="100000"/>
              </a:lnSpc>
              <a:buClr>
                <a:srgbClr val="333333"/>
              </a:buClr>
              <a:buFont typeface="Courier New"/>
              <a:buChar char="o"/>
            </a:pPr>
            <a:r>
              <a:rPr b="0" lang="de-DE" sz="1800" spc="-1" strike="noStrike">
                <a:solidFill>
                  <a:srgbClr val="333333"/>
                </a:solidFill>
                <a:latin typeface="Montserrat"/>
              </a:rPr>
              <a:t>Zerstörerische Produkte feiern</a:t>
            </a:r>
            <a:endParaRPr b="0" lang="de-DE" sz="1800" spc="-1" strike="noStrike">
              <a:latin typeface="Arial"/>
            </a:endParaRPr>
          </a:p>
          <a:p>
            <a:pPr lvl="1" marL="743040" indent="-285480">
              <a:lnSpc>
                <a:spcPct val="100000"/>
              </a:lnSpc>
              <a:buClr>
                <a:srgbClr val="333333"/>
              </a:buClr>
              <a:buFont typeface="Courier New"/>
              <a:buChar char="o"/>
            </a:pPr>
            <a:r>
              <a:rPr b="0" lang="de-DE" sz="1800" spc="-1" strike="noStrike">
                <a:solidFill>
                  <a:srgbClr val="333333"/>
                </a:solidFill>
                <a:latin typeface="Montserrat"/>
              </a:rPr>
              <a:t>Grünes Image herstellen</a:t>
            </a:r>
            <a:endParaRPr b="0" lang="de-DE" sz="1800" spc="-1" strike="noStrike">
              <a:latin typeface="Arial"/>
            </a:endParaRPr>
          </a:p>
          <a:p>
            <a:pPr lvl="1" marL="743040" indent="-285480">
              <a:lnSpc>
                <a:spcPct val="100000"/>
              </a:lnSpc>
              <a:buClr>
                <a:srgbClr val="333333"/>
              </a:buClr>
              <a:buFont typeface="Courier New"/>
              <a:buChar char="o"/>
            </a:pPr>
            <a:r>
              <a:rPr b="0" lang="de-DE" sz="1800" spc="-1" strike="noStrike">
                <a:solidFill>
                  <a:srgbClr val="333333"/>
                </a:solidFill>
                <a:latin typeface="Montserrat"/>
              </a:rPr>
              <a:t>Motorisierten Individualverkehr normalisieren</a:t>
            </a:r>
            <a:endParaRPr b="0" lang="de-DE" sz="1800" spc="-1" strike="noStrike">
              <a:latin typeface="Arial"/>
            </a:endParaRPr>
          </a:p>
          <a:p>
            <a:pPr lvl="1" marL="743040" indent="-285480">
              <a:lnSpc>
                <a:spcPct val="100000"/>
              </a:lnSpc>
              <a:buClr>
                <a:srgbClr val="333333"/>
              </a:buClr>
              <a:buFont typeface="Courier New"/>
              <a:buChar char="o"/>
            </a:pPr>
            <a:r>
              <a:rPr b="0" lang="de-DE" sz="1800" spc="-1" strike="noStrike">
                <a:solidFill>
                  <a:srgbClr val="333333"/>
                </a:solidFill>
                <a:latin typeface="Montserrat"/>
              </a:rPr>
              <a:t>Angebliche „Innovationen“ statt ehrlicher Mobilitätswende für Alle</a:t>
            </a:r>
            <a:endParaRPr b="0" lang="de-DE" sz="1800" spc="-1" strike="noStrike">
              <a:latin typeface="Arial"/>
            </a:endParaRPr>
          </a:p>
        </p:txBody>
      </p:sp>
      <p:pic>
        <p:nvPicPr>
          <p:cNvPr id="172" name="Picture 2" descr=""/>
          <p:cNvPicPr/>
          <p:nvPr/>
        </p:nvPicPr>
        <p:blipFill>
          <a:blip r:embed="rId3"/>
          <a:stretch/>
        </p:blipFill>
        <p:spPr>
          <a:xfrm>
            <a:off x="7222680" y="2404080"/>
            <a:ext cx="4969080" cy="2796120"/>
          </a:xfrm>
          <a:prstGeom prst="rect">
            <a:avLst/>
          </a:prstGeom>
          <a:ln>
            <a:noFill/>
          </a:ln>
        </p:spPr>
      </p:pic>
      <p:pic>
        <p:nvPicPr>
          <p:cNvPr id="173" name="Grafik 4" descr="Ein Bild, das Text, ClipArt enthält.&#10;&#10;Automatisch generierte Beschreibung"/>
          <p:cNvPicPr/>
          <p:nvPr/>
        </p:nvPicPr>
        <p:blipFill>
          <a:blip r:embed="rId4"/>
          <a:stretch/>
        </p:blipFill>
        <p:spPr>
          <a:xfrm>
            <a:off x="6095880" y="1084320"/>
            <a:ext cx="2260080" cy="1657080"/>
          </a:xfrm>
          <a:prstGeom prst="rect">
            <a:avLst/>
          </a:prstGeom>
          <a:ln>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CustomShape 1"/>
          <p:cNvSpPr/>
          <p:nvPr/>
        </p:nvSpPr>
        <p:spPr>
          <a:xfrm>
            <a:off x="116280" y="810720"/>
            <a:ext cx="12191760" cy="39898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de-DE" sz="3200" spc="-1" strike="noStrike">
                <a:solidFill>
                  <a:srgbClr val="000000"/>
                </a:solidFill>
                <a:latin typeface="Montserrat"/>
              </a:rPr>
              <a:t>Autos und das Patriarchat</a:t>
            </a: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p:txBody>
      </p:sp>
      <p:pic>
        <p:nvPicPr>
          <p:cNvPr id="175" name="Picture 4" descr=""/>
          <p:cNvPicPr/>
          <p:nvPr/>
        </p:nvPicPr>
        <p:blipFill>
          <a:blip r:embed="rId1"/>
          <a:stretch/>
        </p:blipFill>
        <p:spPr>
          <a:xfrm>
            <a:off x="308160" y="1998000"/>
            <a:ext cx="6698520" cy="2701800"/>
          </a:xfrm>
          <a:prstGeom prst="rect">
            <a:avLst/>
          </a:prstGeom>
          <a:ln w="44280">
            <a:solidFill>
              <a:schemeClr val="tx1"/>
            </a:solidFill>
            <a:round/>
          </a:ln>
        </p:spPr>
      </p:pic>
      <p:pic>
        <p:nvPicPr>
          <p:cNvPr id="176" name="Grafik 6" descr=""/>
          <p:cNvPicPr/>
          <p:nvPr/>
        </p:nvPicPr>
        <p:blipFill>
          <a:blip r:embed="rId2"/>
          <a:stretch/>
        </p:blipFill>
        <p:spPr>
          <a:xfrm>
            <a:off x="7752600" y="195480"/>
            <a:ext cx="4322520" cy="1725120"/>
          </a:xfrm>
          <a:prstGeom prst="rect">
            <a:avLst/>
          </a:prstGeom>
          <a:ln>
            <a:noFill/>
          </a:ln>
        </p:spPr>
      </p:pic>
      <p:pic>
        <p:nvPicPr>
          <p:cNvPr id="177" name="Picture 6" descr=""/>
          <p:cNvPicPr/>
          <p:nvPr/>
        </p:nvPicPr>
        <p:blipFill>
          <a:blip r:embed="rId3"/>
          <a:stretch/>
        </p:blipFill>
        <p:spPr>
          <a:xfrm>
            <a:off x="1452600" y="5116680"/>
            <a:ext cx="8137800" cy="1188720"/>
          </a:xfrm>
          <a:prstGeom prst="rect">
            <a:avLst/>
          </a:prstGeom>
          <a:ln w="63360">
            <a:solidFill>
              <a:schemeClr val="tx1"/>
            </a:solidFill>
            <a:round/>
          </a:ln>
        </p:spPr>
      </p:pic>
      <p:pic>
        <p:nvPicPr>
          <p:cNvPr id="178" name="Grafik 5" descr=""/>
          <p:cNvPicPr/>
          <p:nvPr/>
        </p:nvPicPr>
        <p:blipFill>
          <a:blip r:embed="rId4"/>
          <a:stretch/>
        </p:blipFill>
        <p:spPr>
          <a:xfrm>
            <a:off x="5753880" y="4355640"/>
            <a:ext cx="6321600" cy="764280"/>
          </a:xfrm>
          <a:prstGeom prst="rect">
            <a:avLst/>
          </a:prstGeom>
          <a:ln w="38160">
            <a:solidFill>
              <a:schemeClr val="tx1"/>
            </a:solidFill>
            <a:round/>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79"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80" name="Grafik 2" descr=""/>
          <p:cNvPicPr/>
          <p:nvPr/>
        </p:nvPicPr>
        <p:blipFill>
          <a:blip r:embed="rId2"/>
          <a:stretch/>
        </p:blipFill>
        <p:spPr>
          <a:xfrm>
            <a:off x="10029960" y="204120"/>
            <a:ext cx="1928160" cy="769320"/>
          </a:xfrm>
          <a:prstGeom prst="rect">
            <a:avLst/>
          </a:prstGeom>
          <a:ln>
            <a:noFill/>
          </a:ln>
        </p:spPr>
      </p:pic>
      <p:sp>
        <p:nvSpPr>
          <p:cNvPr id="181" name="CustomShape 2"/>
          <p:cNvSpPr/>
          <p:nvPr/>
        </p:nvSpPr>
        <p:spPr>
          <a:xfrm>
            <a:off x="0" y="1413000"/>
            <a:ext cx="12191760" cy="39898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endParaRPr b="0" lang="de-DE" sz="1800" spc="-1" strike="noStrike">
              <a:latin typeface="Arial"/>
            </a:endParaRPr>
          </a:p>
          <a:p>
            <a:pPr algn="ctr">
              <a:lnSpc>
                <a:spcPct val="100000"/>
              </a:lnSpc>
            </a:pPr>
            <a:endParaRPr b="0" lang="de-DE" sz="1800" spc="-1" strike="noStrike">
              <a:latin typeface="Arial"/>
            </a:endParaRPr>
          </a:p>
          <a:p>
            <a:pPr algn="ctr">
              <a:lnSpc>
                <a:spcPct val="100000"/>
              </a:lnSpc>
            </a:pPr>
            <a:endParaRPr b="0" lang="de-DE" sz="1800" spc="-1" strike="noStrike">
              <a:latin typeface="Arial"/>
            </a:endParaRPr>
          </a:p>
          <a:p>
            <a:pPr algn="ctr">
              <a:lnSpc>
                <a:spcPct val="100000"/>
              </a:lnSpc>
            </a:pPr>
            <a:r>
              <a:rPr b="1" lang="de-DE" sz="4800" spc="-1" strike="noStrike">
                <a:solidFill>
                  <a:srgbClr val="000000"/>
                </a:solidFill>
                <a:latin typeface="Montserrat SemiBold"/>
              </a:rPr>
              <a:t>SAND IM GETRIEBE</a:t>
            </a:r>
            <a:endParaRPr b="0" lang="de-DE" sz="4800" spc="-1" strike="noStrike">
              <a:latin typeface="Arial"/>
            </a:endParaRPr>
          </a:p>
          <a:p>
            <a:pPr>
              <a:lnSpc>
                <a:spcPct val="100000"/>
              </a:lnSpc>
            </a:pPr>
            <a:endParaRPr b="0" lang="de-DE" sz="4800" spc="-1" strike="noStrike">
              <a:latin typeface="Arial"/>
            </a:endParaRPr>
          </a:p>
          <a:p>
            <a:pPr>
              <a:lnSpc>
                <a:spcPct val="100000"/>
              </a:lnSpc>
            </a:pPr>
            <a:endParaRPr b="0" lang="de-DE" sz="4800" spc="-1" strike="noStrike">
              <a:latin typeface="Arial"/>
            </a:endParaRPr>
          </a:p>
          <a:p>
            <a:pPr>
              <a:lnSpc>
                <a:spcPct val="100000"/>
              </a:lnSpc>
            </a:pPr>
            <a:endParaRPr b="0" lang="de-DE" sz="48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82"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83" name="Grafik 2" descr=""/>
          <p:cNvPicPr/>
          <p:nvPr/>
        </p:nvPicPr>
        <p:blipFill>
          <a:blip r:embed="rId2"/>
          <a:stretch/>
        </p:blipFill>
        <p:spPr>
          <a:xfrm>
            <a:off x="10029960" y="204120"/>
            <a:ext cx="1928160" cy="769320"/>
          </a:xfrm>
          <a:prstGeom prst="rect">
            <a:avLst/>
          </a:prstGeom>
          <a:ln>
            <a:noFill/>
          </a:ln>
        </p:spPr>
      </p:pic>
      <p:pic>
        <p:nvPicPr>
          <p:cNvPr id="184" name="Picture 2" descr=""/>
          <p:cNvPicPr/>
          <p:nvPr/>
        </p:nvPicPr>
        <p:blipFill>
          <a:blip r:embed="rId3"/>
          <a:stretch/>
        </p:blipFill>
        <p:spPr>
          <a:xfrm>
            <a:off x="2044080" y="1114200"/>
            <a:ext cx="7735680" cy="5154840"/>
          </a:xfrm>
          <a:prstGeom prst="rect">
            <a:avLst/>
          </a:prstGeom>
          <a:ln>
            <a:noFill/>
          </a:ln>
        </p:spPr>
      </p:pic>
      <p:sp>
        <p:nvSpPr>
          <p:cNvPr id="185" name="CustomShape 2"/>
          <p:cNvSpPr/>
          <p:nvPr/>
        </p:nvSpPr>
        <p:spPr>
          <a:xfrm>
            <a:off x="207360" y="1778040"/>
            <a:ext cx="5299200" cy="760680"/>
          </a:xfrm>
          <a:prstGeom prst="rect">
            <a:avLst/>
          </a:prstGeom>
          <a:solidFill>
            <a:schemeClr val="bg1"/>
          </a:solidFill>
          <a:ln w="38160">
            <a:solidFill>
              <a:schemeClr val="tx1"/>
            </a:solidFill>
            <a:round/>
          </a:ln>
        </p:spPr>
        <p:style>
          <a:lnRef idx="0"/>
          <a:fillRef idx="0"/>
          <a:effectRef idx="0"/>
          <a:fontRef idx="minor"/>
        </p:style>
        <p:txBody>
          <a:bodyPr lIns="90000" rIns="90000" tIns="45000" bIns="45000">
            <a:spAutoFit/>
          </a:bodyPr>
          <a:p>
            <a:pPr>
              <a:lnSpc>
                <a:spcPct val="100000"/>
              </a:lnSpc>
            </a:pPr>
            <a:r>
              <a:rPr b="1" lang="de-DE" sz="4400" spc="-1" strike="noStrike">
                <a:solidFill>
                  <a:srgbClr val="ff7300"/>
                </a:solidFill>
                <a:latin typeface="Montserrat"/>
              </a:rPr>
              <a:t>Sand im Getriebe</a:t>
            </a:r>
            <a:endParaRPr b="0" lang="de-DE" sz="4400" spc="-1" strike="noStrike">
              <a:latin typeface="Arial"/>
            </a:endParaRPr>
          </a:p>
        </p:txBody>
      </p:sp>
      <p:sp>
        <p:nvSpPr>
          <p:cNvPr id="186" name="CustomShape 3"/>
          <p:cNvSpPr/>
          <p:nvPr/>
        </p:nvSpPr>
        <p:spPr>
          <a:xfrm>
            <a:off x="8215920" y="2311200"/>
            <a:ext cx="3270600" cy="2559240"/>
          </a:xfrm>
          <a:prstGeom prst="rect">
            <a:avLst/>
          </a:prstGeom>
          <a:solidFill>
            <a:srgbClr val="ff7300"/>
          </a:solidFill>
          <a:ln>
            <a:noFill/>
          </a:ln>
        </p:spPr>
        <p:style>
          <a:lnRef idx="0"/>
          <a:fillRef idx="0"/>
          <a:effectRef idx="0"/>
          <a:fontRef idx="minor"/>
        </p:style>
        <p:txBody>
          <a:bodyPr lIns="90000" rIns="90000" tIns="45000" bIns="45000">
            <a:spAutoFit/>
          </a:bodyPr>
          <a:p>
            <a:pPr algn="ctr">
              <a:lnSpc>
                <a:spcPct val="100000"/>
              </a:lnSpc>
            </a:pPr>
            <a:r>
              <a:rPr b="0" lang="de-DE" sz="1800" spc="-1" strike="noStrike">
                <a:solidFill>
                  <a:srgbClr val="ffffff"/>
                </a:solidFill>
                <a:latin typeface="Montserrat"/>
              </a:rPr>
              <a:t>ist ein </a:t>
            </a:r>
            <a:r>
              <a:rPr b="1" lang="de-DE" sz="1800" spc="-1" strike="noStrike">
                <a:solidFill>
                  <a:srgbClr val="ffffff"/>
                </a:solidFill>
                <a:latin typeface="Montserrat"/>
              </a:rPr>
              <a:t>Aktionsbündnis</a:t>
            </a:r>
            <a:r>
              <a:rPr b="0" lang="de-DE" sz="1800" spc="-1" strike="noStrike">
                <a:solidFill>
                  <a:srgbClr val="ffffff"/>
                </a:solidFill>
                <a:latin typeface="Montserrat"/>
              </a:rPr>
              <a:t> aus verschiedenen klima-, verkehrspolitischen und globalisierungskritischen Gruppen und wurde Anfang 2019 gegründet. Wir verstehen uns als Teil der globalen </a:t>
            </a:r>
            <a:r>
              <a:rPr b="1" lang="de-DE" sz="1800" spc="-1" strike="noStrike">
                <a:solidFill>
                  <a:srgbClr val="ffffff"/>
                </a:solidFill>
                <a:latin typeface="Montserrat"/>
              </a:rPr>
              <a:t>Bewegung für Klimagerechtigkeit.</a:t>
            </a:r>
            <a:endParaRPr b="0" lang="de-DE" sz="18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87"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88" name="Grafik 2" descr=""/>
          <p:cNvPicPr/>
          <p:nvPr/>
        </p:nvPicPr>
        <p:blipFill>
          <a:blip r:embed="rId2"/>
          <a:stretch/>
        </p:blipFill>
        <p:spPr>
          <a:xfrm>
            <a:off x="10029960" y="204120"/>
            <a:ext cx="1928160" cy="769320"/>
          </a:xfrm>
          <a:prstGeom prst="rect">
            <a:avLst/>
          </a:prstGeom>
          <a:ln>
            <a:noFill/>
          </a:ln>
        </p:spPr>
      </p:pic>
      <p:sp>
        <p:nvSpPr>
          <p:cNvPr id="189" name="CustomShape 2"/>
          <p:cNvSpPr/>
          <p:nvPr/>
        </p:nvSpPr>
        <p:spPr>
          <a:xfrm>
            <a:off x="238680" y="983880"/>
            <a:ext cx="9541080" cy="545220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1" lang="de-DE" sz="3200" spc="-1" strike="noStrike">
                <a:solidFill>
                  <a:srgbClr val="000000"/>
                </a:solidFill>
                <a:latin typeface="Montserrat"/>
              </a:rPr>
              <a:t>Was bisher geschah: </a:t>
            </a:r>
            <a:br/>
            <a:r>
              <a:rPr b="1" lang="de-DE" sz="3200" spc="-1" strike="noStrike">
                <a:solidFill>
                  <a:srgbClr val="ff7300"/>
                </a:solidFill>
                <a:latin typeface="Montserrat"/>
              </a:rPr>
              <a:t>September 2019</a:t>
            </a:r>
            <a:r>
              <a:rPr b="1" lang="de-DE" sz="3200" spc="-1" strike="noStrike">
                <a:solidFill>
                  <a:srgbClr val="000000"/>
                </a:solidFill>
                <a:latin typeface="Montserrat"/>
              </a:rPr>
              <a:t>: </a:t>
            </a:r>
            <a:r>
              <a:rPr b="0" lang="de-DE" sz="3200" spc="-1" strike="noStrike">
                <a:solidFill>
                  <a:srgbClr val="000000"/>
                </a:solidFill>
                <a:latin typeface="Montserrat"/>
              </a:rPr>
              <a:t>Blockade der IAA (Frankfurt) Frankfurt </a:t>
            </a: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p:txBody>
      </p:sp>
      <p:pic>
        <p:nvPicPr>
          <p:cNvPr id="190" name="Picture 2" descr=""/>
          <p:cNvPicPr/>
          <p:nvPr/>
        </p:nvPicPr>
        <p:blipFill>
          <a:blip r:embed="rId3"/>
          <a:stretch/>
        </p:blipFill>
        <p:spPr>
          <a:xfrm>
            <a:off x="398160" y="2088720"/>
            <a:ext cx="5450760" cy="3632040"/>
          </a:xfrm>
          <a:prstGeom prst="rect">
            <a:avLst/>
          </a:prstGeom>
          <a:ln w="41400">
            <a:solidFill>
              <a:srgbClr val="ff7300"/>
            </a:solidFill>
            <a:round/>
          </a:ln>
        </p:spPr>
      </p:pic>
      <p:pic>
        <p:nvPicPr>
          <p:cNvPr id="191" name="Picture 4" descr=""/>
          <p:cNvPicPr/>
          <p:nvPr/>
        </p:nvPicPr>
        <p:blipFill>
          <a:blip r:embed="rId4"/>
          <a:stretch/>
        </p:blipFill>
        <p:spPr>
          <a:xfrm>
            <a:off x="5308200" y="2222640"/>
            <a:ext cx="5685480" cy="3787920"/>
          </a:xfrm>
          <a:prstGeom prst="rect">
            <a:avLst/>
          </a:prstGeom>
          <a:ln w="50760">
            <a:solidFill>
              <a:srgbClr val="ff7300"/>
            </a:solidFill>
            <a:round/>
          </a:ln>
        </p:spPr>
      </p:pic>
      <p:sp>
        <p:nvSpPr>
          <p:cNvPr id="192" name="CustomShape 3"/>
          <p:cNvSpPr/>
          <p:nvPr/>
        </p:nvSpPr>
        <p:spPr>
          <a:xfrm>
            <a:off x="0" y="5065560"/>
            <a:ext cx="11256480" cy="934920"/>
          </a:xfrm>
          <a:prstGeom prst="rightArrow">
            <a:avLst>
              <a:gd name="adj1" fmla="val 50000"/>
              <a:gd name="adj2" fmla="val 50000"/>
            </a:avLst>
          </a:prstGeom>
          <a:solidFill>
            <a:srgbClr val="ff7300"/>
          </a:solidFill>
          <a:ln/>
        </p:spPr>
        <p:style>
          <a:lnRef idx="2">
            <a:schemeClr val="accent1">
              <a:shade val="50000"/>
            </a:schemeClr>
          </a:lnRef>
          <a:fillRef idx="1">
            <a:schemeClr val="accent1"/>
          </a:fillRef>
          <a:effectRef idx="0">
            <a:schemeClr val="accent1"/>
          </a:effectRef>
          <a:fontRef idx="minor"/>
        </p:style>
      </p:sp>
      <p:sp>
        <p:nvSpPr>
          <p:cNvPr id="193" name="CustomShape 4"/>
          <p:cNvSpPr/>
          <p:nvPr/>
        </p:nvSpPr>
        <p:spPr>
          <a:xfrm>
            <a:off x="11416320" y="4498920"/>
            <a:ext cx="920520" cy="2059920"/>
          </a:xfrm>
          <a:prstGeom prst="mathMinus">
            <a:avLst>
              <a:gd name="adj1" fmla="val 23520"/>
            </a:avLst>
          </a:prstGeom>
          <a:solidFill>
            <a:srgbClr val="ff7300"/>
          </a:solid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94"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95" name="Grafik 2" descr=""/>
          <p:cNvPicPr/>
          <p:nvPr/>
        </p:nvPicPr>
        <p:blipFill>
          <a:blip r:embed="rId2"/>
          <a:stretch/>
        </p:blipFill>
        <p:spPr>
          <a:xfrm>
            <a:off x="10029960" y="204120"/>
            <a:ext cx="1928160" cy="769320"/>
          </a:xfrm>
          <a:prstGeom prst="rect">
            <a:avLst/>
          </a:prstGeom>
          <a:ln>
            <a:noFill/>
          </a:ln>
        </p:spPr>
      </p:pic>
      <p:sp>
        <p:nvSpPr>
          <p:cNvPr id="196" name="CustomShape 2"/>
          <p:cNvSpPr/>
          <p:nvPr/>
        </p:nvSpPr>
        <p:spPr>
          <a:xfrm>
            <a:off x="238680" y="983880"/>
            <a:ext cx="9952200" cy="502812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p:txBody>
      </p:sp>
      <p:sp>
        <p:nvSpPr>
          <p:cNvPr id="197" name="CustomShape 3"/>
          <p:cNvSpPr/>
          <p:nvPr/>
        </p:nvSpPr>
        <p:spPr>
          <a:xfrm>
            <a:off x="435600" y="1135440"/>
            <a:ext cx="9755280" cy="10652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de-DE" sz="3200" spc="-1" strike="noStrike">
                <a:solidFill>
                  <a:srgbClr val="ff7300"/>
                </a:solidFill>
                <a:latin typeface="Montserrat"/>
              </a:rPr>
              <a:t>Mai 2020 </a:t>
            </a:r>
            <a:r>
              <a:rPr b="0" lang="de-DE" sz="3200" spc="-1" strike="noStrike">
                <a:solidFill>
                  <a:srgbClr val="000000"/>
                </a:solidFill>
                <a:latin typeface="Montserrat"/>
              </a:rPr>
              <a:t>Dezentraler Aktionstag „Verkehrswende statt #Abfckprämie</a:t>
            </a:r>
            <a:r>
              <a:rPr b="0" lang="de-DE" sz="2800" spc="-1" strike="noStrike">
                <a:solidFill>
                  <a:srgbClr val="000000"/>
                </a:solidFill>
                <a:latin typeface="Montserrat"/>
              </a:rPr>
              <a:t>!“</a:t>
            </a:r>
            <a:endParaRPr b="0" lang="de-DE" sz="2800" spc="-1" strike="noStrike">
              <a:latin typeface="Arial"/>
            </a:endParaRPr>
          </a:p>
        </p:txBody>
      </p:sp>
      <p:pic>
        <p:nvPicPr>
          <p:cNvPr id="198" name="Picture 2" descr=""/>
          <p:cNvPicPr/>
          <p:nvPr/>
        </p:nvPicPr>
        <p:blipFill>
          <a:blip r:embed="rId3"/>
          <a:stretch/>
        </p:blipFill>
        <p:spPr>
          <a:xfrm>
            <a:off x="477360" y="2778840"/>
            <a:ext cx="4835520" cy="3221640"/>
          </a:xfrm>
          <a:prstGeom prst="rect">
            <a:avLst/>
          </a:prstGeom>
          <a:ln w="60480">
            <a:solidFill>
              <a:srgbClr val="ff7300"/>
            </a:solidFill>
            <a:round/>
          </a:ln>
        </p:spPr>
      </p:pic>
      <p:pic>
        <p:nvPicPr>
          <p:cNvPr id="199" name="Picture 4" descr=""/>
          <p:cNvPicPr/>
          <p:nvPr/>
        </p:nvPicPr>
        <p:blipFill>
          <a:blip r:embed="rId4"/>
          <a:stretch/>
        </p:blipFill>
        <p:spPr>
          <a:xfrm>
            <a:off x="4952160" y="2252880"/>
            <a:ext cx="5238360" cy="3490200"/>
          </a:xfrm>
          <a:prstGeom prst="rect">
            <a:avLst/>
          </a:prstGeom>
          <a:ln w="50760">
            <a:solidFill>
              <a:srgbClr val="ff7300"/>
            </a:solidFill>
            <a:round/>
          </a:ln>
        </p:spPr>
      </p:pic>
      <p:sp>
        <p:nvSpPr>
          <p:cNvPr id="200" name="CustomShape 4"/>
          <p:cNvSpPr/>
          <p:nvPr/>
        </p:nvSpPr>
        <p:spPr>
          <a:xfrm>
            <a:off x="0" y="5065560"/>
            <a:ext cx="11256480" cy="934920"/>
          </a:xfrm>
          <a:prstGeom prst="rightArrow">
            <a:avLst>
              <a:gd name="adj1" fmla="val 50000"/>
              <a:gd name="adj2" fmla="val 50000"/>
            </a:avLst>
          </a:prstGeom>
          <a:solidFill>
            <a:srgbClr val="ff7300"/>
          </a:solidFill>
          <a:ln/>
        </p:spPr>
        <p:style>
          <a:lnRef idx="2">
            <a:schemeClr val="accent1">
              <a:shade val="50000"/>
            </a:schemeClr>
          </a:lnRef>
          <a:fillRef idx="1">
            <a:schemeClr val="accent1"/>
          </a:fillRef>
          <a:effectRef idx="0">
            <a:schemeClr val="accent1"/>
          </a:effectRef>
          <a:fontRef idx="minor"/>
        </p:style>
      </p:sp>
      <p:sp>
        <p:nvSpPr>
          <p:cNvPr id="201" name="CustomShape 5"/>
          <p:cNvSpPr/>
          <p:nvPr/>
        </p:nvSpPr>
        <p:spPr>
          <a:xfrm>
            <a:off x="11416320" y="4498920"/>
            <a:ext cx="920520" cy="2059920"/>
          </a:xfrm>
          <a:prstGeom prst="mathMinus">
            <a:avLst>
              <a:gd name="adj1" fmla="val 23520"/>
            </a:avLst>
          </a:prstGeom>
          <a:solidFill>
            <a:srgbClr val="ff7300"/>
          </a:solid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202"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203" name="Grafik 2" descr=""/>
          <p:cNvPicPr/>
          <p:nvPr/>
        </p:nvPicPr>
        <p:blipFill>
          <a:blip r:embed="rId2"/>
          <a:stretch/>
        </p:blipFill>
        <p:spPr>
          <a:xfrm>
            <a:off x="10029960" y="204120"/>
            <a:ext cx="1928160" cy="769320"/>
          </a:xfrm>
          <a:prstGeom prst="rect">
            <a:avLst/>
          </a:prstGeom>
          <a:ln>
            <a:noFill/>
          </a:ln>
        </p:spPr>
      </p:pic>
      <p:sp>
        <p:nvSpPr>
          <p:cNvPr id="204" name="CustomShape 2"/>
          <p:cNvSpPr/>
          <p:nvPr/>
        </p:nvSpPr>
        <p:spPr>
          <a:xfrm>
            <a:off x="238680" y="973800"/>
            <a:ext cx="9952200" cy="502812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p:txBody>
      </p:sp>
      <p:sp>
        <p:nvSpPr>
          <p:cNvPr id="205" name="CustomShape 3"/>
          <p:cNvSpPr/>
          <p:nvPr/>
        </p:nvSpPr>
        <p:spPr>
          <a:xfrm>
            <a:off x="424440" y="1168200"/>
            <a:ext cx="9952200" cy="9428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de-DE" sz="2800" spc="-1" strike="noStrike">
                <a:solidFill>
                  <a:srgbClr val="ff7300"/>
                </a:solidFill>
                <a:latin typeface="Montserrat"/>
              </a:rPr>
              <a:t>Juni 2021</a:t>
            </a:r>
            <a:r>
              <a:rPr b="0" lang="de-DE" sz="2800" spc="-1" strike="noStrike">
                <a:solidFill>
                  <a:srgbClr val="000000"/>
                </a:solidFill>
                <a:latin typeface="Montserrat"/>
              </a:rPr>
              <a:t> Bundesweiter Aktionstag gegen Autobahnen</a:t>
            </a:r>
            <a:endParaRPr b="0" lang="de-DE" sz="2800" spc="-1" strike="noStrike">
              <a:latin typeface="Arial"/>
            </a:endParaRPr>
          </a:p>
        </p:txBody>
      </p:sp>
      <p:pic>
        <p:nvPicPr>
          <p:cNvPr id="206" name="Picture 4" descr=""/>
          <p:cNvPicPr/>
          <p:nvPr/>
        </p:nvPicPr>
        <p:blipFill>
          <a:blip r:embed="rId3"/>
          <a:stretch/>
        </p:blipFill>
        <p:spPr>
          <a:xfrm>
            <a:off x="6620040" y="2022120"/>
            <a:ext cx="4675680" cy="3506760"/>
          </a:xfrm>
          <a:prstGeom prst="rect">
            <a:avLst/>
          </a:prstGeom>
          <a:ln w="44280">
            <a:solidFill>
              <a:srgbClr val="ff7300"/>
            </a:solidFill>
            <a:round/>
          </a:ln>
        </p:spPr>
      </p:pic>
      <p:pic>
        <p:nvPicPr>
          <p:cNvPr id="207" name="Picture 2" descr=""/>
          <p:cNvPicPr/>
          <p:nvPr/>
        </p:nvPicPr>
        <p:blipFill>
          <a:blip r:embed="rId4"/>
          <a:stretch/>
        </p:blipFill>
        <p:spPr>
          <a:xfrm>
            <a:off x="238680" y="2322000"/>
            <a:ext cx="6631200" cy="3729960"/>
          </a:xfrm>
          <a:prstGeom prst="rect">
            <a:avLst/>
          </a:prstGeom>
          <a:ln w="38160">
            <a:solidFill>
              <a:srgbClr val="ff7300"/>
            </a:solidFill>
            <a:round/>
          </a:ln>
        </p:spPr>
      </p:pic>
      <p:sp>
        <p:nvSpPr>
          <p:cNvPr id="208" name="CustomShape 4"/>
          <p:cNvSpPr/>
          <p:nvPr/>
        </p:nvSpPr>
        <p:spPr>
          <a:xfrm>
            <a:off x="0" y="5032800"/>
            <a:ext cx="11256480" cy="934920"/>
          </a:xfrm>
          <a:prstGeom prst="rightArrow">
            <a:avLst>
              <a:gd name="adj1" fmla="val 50000"/>
              <a:gd name="adj2" fmla="val 50000"/>
            </a:avLst>
          </a:prstGeom>
          <a:solidFill>
            <a:srgbClr val="ff7300"/>
          </a:solidFill>
          <a:ln/>
        </p:spPr>
        <p:style>
          <a:lnRef idx="2">
            <a:schemeClr val="accent1">
              <a:shade val="50000"/>
            </a:schemeClr>
          </a:lnRef>
          <a:fillRef idx="1">
            <a:schemeClr val="accent1"/>
          </a:fillRef>
          <a:effectRef idx="0">
            <a:schemeClr val="accent1"/>
          </a:effectRef>
          <a:fontRef idx="minor"/>
        </p:style>
      </p:sp>
      <p:sp>
        <p:nvSpPr>
          <p:cNvPr id="209" name="CustomShape 5"/>
          <p:cNvSpPr/>
          <p:nvPr/>
        </p:nvSpPr>
        <p:spPr>
          <a:xfrm>
            <a:off x="11416320" y="4498920"/>
            <a:ext cx="920520" cy="2059920"/>
          </a:xfrm>
          <a:prstGeom prst="mathMinus">
            <a:avLst>
              <a:gd name="adj1" fmla="val 23520"/>
            </a:avLst>
          </a:prstGeom>
          <a:solidFill>
            <a:srgbClr val="ff7300"/>
          </a:solid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210"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211" name="Grafik 2" descr=""/>
          <p:cNvPicPr/>
          <p:nvPr/>
        </p:nvPicPr>
        <p:blipFill>
          <a:blip r:embed="rId2"/>
          <a:stretch/>
        </p:blipFill>
        <p:spPr>
          <a:xfrm>
            <a:off x="10029960" y="204120"/>
            <a:ext cx="1928160" cy="769320"/>
          </a:xfrm>
          <a:prstGeom prst="rect">
            <a:avLst/>
          </a:prstGeom>
          <a:ln>
            <a:noFill/>
          </a:ln>
        </p:spPr>
      </p:pic>
      <p:sp>
        <p:nvSpPr>
          <p:cNvPr id="212" name="CustomShape 2"/>
          <p:cNvSpPr/>
          <p:nvPr/>
        </p:nvSpPr>
        <p:spPr>
          <a:xfrm>
            <a:off x="374400" y="973800"/>
            <a:ext cx="9952200" cy="502812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p:txBody>
      </p:sp>
      <p:sp>
        <p:nvSpPr>
          <p:cNvPr id="213" name="CustomShape 3"/>
          <p:cNvSpPr/>
          <p:nvPr/>
        </p:nvSpPr>
        <p:spPr>
          <a:xfrm rot="21090600">
            <a:off x="907560" y="1852560"/>
            <a:ext cx="3407040" cy="31370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de-DE" sz="4000" spc="-1" strike="noStrike">
                <a:solidFill>
                  <a:srgbClr val="000000"/>
                </a:solidFill>
                <a:latin typeface="Montserrat"/>
              </a:rPr>
              <a:t>Und dieses Jahr gehts zur IAA nach München!</a:t>
            </a:r>
            <a:endParaRPr b="0" lang="de-DE" sz="4000" spc="-1" strike="noStrike">
              <a:latin typeface="Arial"/>
            </a:endParaRPr>
          </a:p>
        </p:txBody>
      </p:sp>
      <p:pic>
        <p:nvPicPr>
          <p:cNvPr id="214" name="Picture 2" descr=""/>
          <p:cNvPicPr/>
          <p:nvPr/>
        </p:nvPicPr>
        <p:blipFill>
          <a:blip r:embed="rId3"/>
          <a:stretch/>
        </p:blipFill>
        <p:spPr>
          <a:xfrm rot="336000">
            <a:off x="4459320" y="548640"/>
            <a:ext cx="5606640" cy="5606640"/>
          </a:xfrm>
          <a:prstGeom prst="rect">
            <a:avLst/>
          </a:prstGeom>
          <a:ln>
            <a:noFill/>
          </a:ln>
        </p:spPr>
      </p:pic>
      <p:sp>
        <p:nvSpPr>
          <p:cNvPr id="215" name="CustomShape 4"/>
          <p:cNvSpPr/>
          <p:nvPr/>
        </p:nvSpPr>
        <p:spPr>
          <a:xfrm>
            <a:off x="0" y="5032800"/>
            <a:ext cx="3983400" cy="934920"/>
          </a:xfrm>
          <a:prstGeom prst="rightArrow">
            <a:avLst>
              <a:gd name="adj1" fmla="val 50000"/>
              <a:gd name="adj2" fmla="val 50000"/>
            </a:avLst>
          </a:prstGeom>
          <a:solidFill>
            <a:srgbClr val="ff7300"/>
          </a:solid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216"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217" name="Grafik 2" descr=""/>
          <p:cNvPicPr/>
          <p:nvPr/>
        </p:nvPicPr>
        <p:blipFill>
          <a:blip r:embed="rId2"/>
          <a:stretch/>
        </p:blipFill>
        <p:spPr>
          <a:xfrm>
            <a:off x="10029960" y="204120"/>
            <a:ext cx="1928160" cy="769320"/>
          </a:xfrm>
          <a:prstGeom prst="rect">
            <a:avLst/>
          </a:prstGeom>
          <a:ln>
            <a:noFill/>
          </a:ln>
        </p:spPr>
      </p:pic>
      <p:sp>
        <p:nvSpPr>
          <p:cNvPr id="218" name="CustomShape 2"/>
          <p:cNvSpPr/>
          <p:nvPr/>
        </p:nvSpPr>
        <p:spPr>
          <a:xfrm>
            <a:off x="0" y="1168560"/>
            <a:ext cx="12191760" cy="520884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1" lang="de-DE" sz="3200" spc="-1" strike="noStrike">
                <a:solidFill>
                  <a:srgbClr val="000000"/>
                </a:solidFill>
                <a:latin typeface="Montserrat SemiBold"/>
              </a:rPr>
              <a:t>Ziviler Ungehorsam als legitimer Protest</a:t>
            </a: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p:txBody>
      </p:sp>
      <p:pic>
        <p:nvPicPr>
          <p:cNvPr id="219" name="Grafik 5" descr="Ein Bild, das Text, Whiteboard enthält.&#10;&#10;Automatisch generierte Beschreibung"/>
          <p:cNvPicPr/>
          <p:nvPr/>
        </p:nvPicPr>
        <p:blipFill>
          <a:blip r:embed="rId3"/>
          <a:stretch/>
        </p:blipFill>
        <p:spPr>
          <a:xfrm>
            <a:off x="6976440" y="1878840"/>
            <a:ext cx="4605480" cy="3278880"/>
          </a:xfrm>
          <a:prstGeom prst="rect">
            <a:avLst/>
          </a:prstGeom>
          <a:ln>
            <a:noFill/>
          </a:ln>
        </p:spPr>
      </p:pic>
      <p:pic>
        <p:nvPicPr>
          <p:cNvPr id="220" name="Bild 4" descr="march_marcherswithsigns.jpg"/>
          <p:cNvPicPr/>
          <p:nvPr/>
        </p:nvPicPr>
        <p:blipFill>
          <a:blip r:embed="rId4"/>
          <a:stretch/>
        </p:blipFill>
        <p:spPr>
          <a:xfrm>
            <a:off x="152280" y="1951560"/>
            <a:ext cx="4707000" cy="3135240"/>
          </a:xfrm>
          <a:prstGeom prst="rect">
            <a:avLst/>
          </a:prstGeom>
          <a:ln>
            <a:noFill/>
          </a:ln>
        </p:spPr>
      </p:pic>
      <p:pic>
        <p:nvPicPr>
          <p:cNvPr id="221" name="Bild 6" descr="144-Bild_Wackersdorf_Behinderungsaktion1.Rodungen11.12.1985_EBL68.jpg"/>
          <p:cNvPicPr/>
          <p:nvPr/>
        </p:nvPicPr>
        <p:blipFill>
          <a:blip r:embed="rId5"/>
          <a:stretch/>
        </p:blipFill>
        <p:spPr>
          <a:xfrm>
            <a:off x="3987720" y="4131720"/>
            <a:ext cx="3100320" cy="2368440"/>
          </a:xfrm>
          <a:prstGeom prst="rect">
            <a:avLst/>
          </a:prstGeom>
          <a:ln>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98"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99" name="Grafik 2" descr=""/>
          <p:cNvPicPr/>
          <p:nvPr/>
        </p:nvPicPr>
        <p:blipFill>
          <a:blip r:embed="rId2"/>
          <a:stretch/>
        </p:blipFill>
        <p:spPr>
          <a:xfrm>
            <a:off x="10029960" y="204120"/>
            <a:ext cx="1928160" cy="769320"/>
          </a:xfrm>
          <a:prstGeom prst="rect">
            <a:avLst/>
          </a:prstGeom>
          <a:ln>
            <a:noFill/>
          </a:ln>
        </p:spPr>
      </p:pic>
      <p:sp>
        <p:nvSpPr>
          <p:cNvPr id="100" name="CustomShape 2"/>
          <p:cNvSpPr/>
          <p:nvPr/>
        </p:nvSpPr>
        <p:spPr>
          <a:xfrm>
            <a:off x="0" y="1228320"/>
            <a:ext cx="12191760" cy="435744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a:p>
            <a:pPr algn="ctr">
              <a:lnSpc>
                <a:spcPct val="100000"/>
              </a:lnSpc>
            </a:pPr>
            <a:r>
              <a:rPr b="1" lang="de-DE" sz="4000" spc="-1" strike="noStrike">
                <a:solidFill>
                  <a:srgbClr val="000000"/>
                </a:solidFill>
                <a:latin typeface="Montserrat"/>
              </a:rPr>
              <a:t>WELT IN FLAMMEN</a:t>
            </a:r>
            <a:endParaRPr b="0" lang="de-DE" sz="4000" spc="-1" strike="noStrike">
              <a:latin typeface="Arial"/>
            </a:endParaRPr>
          </a:p>
          <a:p>
            <a:pPr>
              <a:lnSpc>
                <a:spcPct val="100000"/>
              </a:lnSpc>
            </a:pPr>
            <a:endParaRPr b="0" lang="de-DE" sz="4000" spc="-1" strike="noStrike">
              <a:latin typeface="Arial"/>
            </a:endParaRPr>
          </a:p>
          <a:p>
            <a:pPr>
              <a:lnSpc>
                <a:spcPct val="100000"/>
              </a:lnSpc>
            </a:pPr>
            <a:endParaRPr b="0" lang="de-DE" sz="4000" spc="-1" strike="noStrike">
              <a:latin typeface="Arial"/>
            </a:endParaRPr>
          </a:p>
          <a:p>
            <a:pPr>
              <a:lnSpc>
                <a:spcPct val="100000"/>
              </a:lnSpc>
            </a:pPr>
            <a:endParaRPr b="0" lang="de-DE" sz="4000" spc="-1" strike="noStrike">
              <a:latin typeface="Arial"/>
            </a:endParaRPr>
          </a:p>
          <a:p>
            <a:pPr>
              <a:lnSpc>
                <a:spcPct val="100000"/>
              </a:lnSpc>
            </a:pPr>
            <a:endParaRPr b="0" lang="de-DE" sz="4000" spc="-1" strike="noStrike">
              <a:latin typeface="Arial"/>
            </a:endParaRPr>
          </a:p>
          <a:p>
            <a:pPr>
              <a:lnSpc>
                <a:spcPct val="100000"/>
              </a:lnSpc>
            </a:pPr>
            <a:endParaRPr b="0" lang="de-DE" sz="4000" spc="-1" strike="noStrike">
              <a:latin typeface="Arial"/>
            </a:endParaRPr>
          </a:p>
        </p:txBody>
      </p:sp>
      <p:pic>
        <p:nvPicPr>
          <p:cNvPr id="101" name="Bild 4" descr="greece-wildfires-06-rt-llr-210807_1628348120182_hpMain_16x9_992.jpg"/>
          <p:cNvPicPr/>
          <p:nvPr/>
        </p:nvPicPr>
        <p:blipFill>
          <a:blip r:embed="rId3"/>
          <a:stretch/>
        </p:blipFill>
        <p:spPr>
          <a:xfrm>
            <a:off x="0" y="4267080"/>
            <a:ext cx="12191760" cy="2590560"/>
          </a:xfrm>
          <a:prstGeom prst="rect">
            <a:avLst/>
          </a:prstGeom>
          <a:ln>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222"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223" name="Grafik 2" descr=""/>
          <p:cNvPicPr/>
          <p:nvPr/>
        </p:nvPicPr>
        <p:blipFill>
          <a:blip r:embed="rId2"/>
          <a:stretch/>
        </p:blipFill>
        <p:spPr>
          <a:xfrm>
            <a:off x="10029960" y="204120"/>
            <a:ext cx="1928160" cy="769320"/>
          </a:xfrm>
          <a:prstGeom prst="rect">
            <a:avLst/>
          </a:prstGeom>
          <a:ln>
            <a:noFill/>
          </a:ln>
        </p:spPr>
      </p:pic>
      <p:sp>
        <p:nvSpPr>
          <p:cNvPr id="224" name="CustomShape 2"/>
          <p:cNvSpPr/>
          <p:nvPr/>
        </p:nvSpPr>
        <p:spPr>
          <a:xfrm>
            <a:off x="0" y="1155240"/>
            <a:ext cx="12191760" cy="518616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endParaRPr b="0" lang="de-DE" sz="1800" spc="-1" strike="noStrike">
              <a:latin typeface="Arial"/>
            </a:endParaRPr>
          </a:p>
          <a:p>
            <a:pPr>
              <a:lnSpc>
                <a:spcPct val="100000"/>
              </a:lnSpc>
            </a:pPr>
            <a:r>
              <a:rPr b="1" lang="de-DE" sz="3200" spc="-1" strike="noStrike">
                <a:solidFill>
                  <a:srgbClr val="000000"/>
                </a:solidFill>
                <a:latin typeface="Montserrat SemiBold"/>
              </a:rPr>
              <a:t>Wir sind Sand im Getriebe des Autokapitalismus</a:t>
            </a:r>
            <a:endParaRPr b="0" lang="de-DE" sz="3200" spc="-1" strike="noStrike">
              <a:latin typeface="Arial"/>
            </a:endParaRPr>
          </a:p>
          <a:p>
            <a:pPr>
              <a:lnSpc>
                <a:spcPct val="107000"/>
              </a:lnSpc>
              <a:spcAft>
                <a:spcPts val="799"/>
              </a:spcAft>
              <a:tabLst>
                <a:tab algn="l" pos="457200"/>
              </a:tabLst>
            </a:pPr>
            <a:endParaRPr b="0" lang="de-DE" sz="3200" spc="-1" strike="noStrike">
              <a:latin typeface="Arial"/>
            </a:endParaRPr>
          </a:p>
          <a:p>
            <a:pPr>
              <a:lnSpc>
                <a:spcPct val="107000"/>
              </a:lnSpc>
              <a:spcAft>
                <a:spcPts val="799"/>
              </a:spcAft>
              <a:tabLst>
                <a:tab algn="l" pos="457200"/>
              </a:tabLst>
            </a:pPr>
            <a:r>
              <a:rPr b="1" lang="de-DE" sz="1800" spc="-1" strike="noStrike">
                <a:solidFill>
                  <a:srgbClr val="000000"/>
                </a:solidFill>
                <a:latin typeface="Montserrat"/>
                <a:ea typeface="Times New Roman"/>
              </a:rPr>
              <a:t>Wir brauchen eine radikale, aber solidarische Mobilitätswende!</a:t>
            </a:r>
            <a:endParaRPr b="0" lang="de-DE" sz="1800" spc="-1" strike="noStrike">
              <a:latin typeface="Arial"/>
            </a:endParaRPr>
          </a:p>
          <a:p>
            <a:pPr>
              <a:lnSpc>
                <a:spcPct val="107000"/>
              </a:lnSpc>
              <a:spcAft>
                <a:spcPts val="799"/>
              </a:spcAft>
              <a:tabLst>
                <a:tab algn="l" pos="457200"/>
              </a:tabLst>
            </a:pPr>
            <a:endParaRPr b="0" lang="de-DE" sz="1800" spc="-1" strike="noStrike">
              <a:latin typeface="Arial"/>
            </a:endParaRPr>
          </a:p>
          <a:p>
            <a:pPr>
              <a:lnSpc>
                <a:spcPct val="107000"/>
              </a:lnSpc>
              <a:spcAft>
                <a:spcPts val="799"/>
              </a:spcAft>
              <a:tabLst>
                <a:tab algn="l" pos="457200"/>
              </a:tabLst>
            </a:pPr>
            <a:r>
              <a:rPr b="1" lang="de-DE" sz="1800" spc="-1" strike="noStrike">
                <a:solidFill>
                  <a:srgbClr val="000000"/>
                </a:solidFill>
                <a:latin typeface="Montserrat"/>
                <a:ea typeface="Times New Roman"/>
              </a:rPr>
              <a:t>Wir brauchen kollektive Formen der Mobilität!</a:t>
            </a:r>
            <a:endParaRPr b="0" lang="de-DE" sz="1800" spc="-1" strike="noStrike">
              <a:latin typeface="Arial"/>
            </a:endParaRPr>
          </a:p>
          <a:p>
            <a:pPr>
              <a:lnSpc>
                <a:spcPct val="107000"/>
              </a:lnSpc>
              <a:spcAft>
                <a:spcPts val="799"/>
              </a:spcAft>
              <a:tabLst>
                <a:tab algn="l" pos="457200"/>
              </a:tabLst>
            </a:pPr>
            <a:endParaRPr b="0" lang="de-DE" sz="1800" spc="-1" strike="noStrike">
              <a:latin typeface="Arial"/>
            </a:endParaRPr>
          </a:p>
          <a:p>
            <a:pPr>
              <a:lnSpc>
                <a:spcPct val="107000"/>
              </a:lnSpc>
              <a:spcAft>
                <a:spcPts val="799"/>
              </a:spcAft>
              <a:tabLst>
                <a:tab algn="l" pos="457200"/>
              </a:tabLst>
            </a:pPr>
            <a:r>
              <a:rPr b="1" lang="de-DE" sz="1800" spc="-1" strike="noStrike">
                <a:solidFill>
                  <a:srgbClr val="000000"/>
                </a:solidFill>
                <a:latin typeface="Montserrat"/>
                <a:ea typeface="Times New Roman"/>
              </a:rPr>
              <a:t>Autofreie Städte, viel mehr Platz für Fuß- und Radverkehr!</a:t>
            </a:r>
            <a:endParaRPr b="0" lang="de-DE" sz="1800" spc="-1" strike="noStrike">
              <a:latin typeface="Arial"/>
            </a:endParaRPr>
          </a:p>
          <a:p>
            <a:pPr>
              <a:lnSpc>
                <a:spcPct val="107000"/>
              </a:lnSpc>
              <a:spcAft>
                <a:spcPts val="799"/>
              </a:spcAft>
              <a:tabLst>
                <a:tab algn="l" pos="457200"/>
              </a:tabLst>
            </a:pPr>
            <a:r>
              <a:rPr b="1" lang="de-DE" sz="1800" spc="-1" strike="noStrike">
                <a:solidFill>
                  <a:srgbClr val="000000"/>
                </a:solidFill>
                <a:latin typeface="Montserrat"/>
                <a:ea typeface="Times New Roman"/>
              </a:rPr>
              <a:t> </a:t>
            </a:r>
            <a:endParaRPr b="0" lang="de-DE" sz="1800" spc="-1" strike="noStrike">
              <a:latin typeface="Arial"/>
            </a:endParaRPr>
          </a:p>
          <a:p>
            <a:pPr>
              <a:lnSpc>
                <a:spcPct val="107000"/>
              </a:lnSpc>
              <a:spcAft>
                <a:spcPts val="799"/>
              </a:spcAft>
              <a:tabLst>
                <a:tab algn="l" pos="457200"/>
              </a:tabLst>
            </a:pPr>
            <a:r>
              <a:rPr b="1" lang="de-DE" sz="1800" spc="-1" strike="noStrike">
                <a:solidFill>
                  <a:srgbClr val="000000"/>
                </a:solidFill>
                <a:latin typeface="Montserrat"/>
                <a:ea typeface="Times New Roman"/>
              </a:rPr>
              <a:t>Massiv ausgebauter und kostenloser Nahverkehr</a:t>
            </a:r>
            <a:endParaRPr b="0" lang="de-DE" sz="1800" spc="-1" strike="noStrike">
              <a:latin typeface="Arial"/>
            </a:endParaRPr>
          </a:p>
          <a:p>
            <a:pPr>
              <a:lnSpc>
                <a:spcPct val="107000"/>
              </a:lnSpc>
              <a:spcAft>
                <a:spcPts val="799"/>
              </a:spcAft>
              <a:tabLst>
                <a:tab algn="l" pos="457200"/>
              </a:tabLst>
            </a:pPr>
            <a:endParaRPr b="0" lang="de-DE" sz="1800" spc="-1" strike="noStrike">
              <a:latin typeface="Arial"/>
            </a:endParaRPr>
          </a:p>
          <a:p>
            <a:pPr>
              <a:lnSpc>
                <a:spcPct val="107000"/>
              </a:lnSpc>
              <a:spcAft>
                <a:spcPts val="799"/>
              </a:spcAft>
              <a:tabLst>
                <a:tab algn="l" pos="457200"/>
              </a:tabLst>
            </a:pPr>
            <a:r>
              <a:rPr b="1" lang="de-DE" sz="1800" spc="-1" strike="noStrike">
                <a:solidFill>
                  <a:srgbClr val="000000"/>
                </a:solidFill>
                <a:latin typeface="Montserrat"/>
                <a:ea typeface="Times New Roman"/>
              </a:rPr>
              <a:t>Stoppt den Bau von Autobahnen, Schnell- und Bundesstraßen!</a:t>
            </a:r>
            <a:endParaRPr b="0" lang="de-DE" sz="1800" spc="-1" strike="noStrike">
              <a:latin typeface="Arial"/>
            </a:endParaRPr>
          </a:p>
          <a:p>
            <a:pPr>
              <a:lnSpc>
                <a:spcPct val="107000"/>
              </a:lnSpc>
              <a:spcAft>
                <a:spcPts val="799"/>
              </a:spcAft>
              <a:tabLst>
                <a:tab algn="l" pos="457200"/>
              </a:tabLst>
            </a:pPr>
            <a:endParaRPr b="0" lang="de-DE" sz="18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225"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226" name="Grafik 2" descr=""/>
          <p:cNvPicPr/>
          <p:nvPr/>
        </p:nvPicPr>
        <p:blipFill>
          <a:blip r:embed="rId2"/>
          <a:stretch/>
        </p:blipFill>
        <p:spPr>
          <a:xfrm>
            <a:off x="10029960" y="204120"/>
            <a:ext cx="1928160" cy="769320"/>
          </a:xfrm>
          <a:prstGeom prst="rect">
            <a:avLst/>
          </a:prstGeom>
          <a:ln>
            <a:noFill/>
          </a:ln>
        </p:spPr>
      </p:pic>
      <p:sp>
        <p:nvSpPr>
          <p:cNvPr id="227" name="CustomShape 2"/>
          <p:cNvSpPr/>
          <p:nvPr/>
        </p:nvSpPr>
        <p:spPr>
          <a:xfrm>
            <a:off x="0" y="1305360"/>
            <a:ext cx="12191760" cy="42040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endParaRPr b="0" lang="de-DE" sz="1800" spc="-1" strike="noStrike">
              <a:latin typeface="Arial"/>
            </a:endParaRPr>
          </a:p>
          <a:p>
            <a:pPr algn="ctr">
              <a:lnSpc>
                <a:spcPct val="100000"/>
              </a:lnSpc>
            </a:pPr>
            <a:endParaRPr b="0" lang="de-DE" sz="1800" spc="-1" strike="noStrike">
              <a:latin typeface="Arial"/>
            </a:endParaRPr>
          </a:p>
          <a:p>
            <a:pPr algn="ctr">
              <a:lnSpc>
                <a:spcPct val="100000"/>
              </a:lnSpc>
            </a:pPr>
            <a:endParaRPr b="0" lang="de-DE" sz="1800" spc="-1" strike="noStrike">
              <a:latin typeface="Arial"/>
            </a:endParaRPr>
          </a:p>
          <a:p>
            <a:pPr algn="ctr">
              <a:lnSpc>
                <a:spcPct val="100000"/>
              </a:lnSpc>
            </a:pPr>
            <a:r>
              <a:rPr b="1" lang="de-DE" sz="4800" spc="-1" strike="noStrike">
                <a:solidFill>
                  <a:srgbClr val="000000"/>
                </a:solidFill>
                <a:latin typeface="Montserrat SemiBold"/>
              </a:rPr>
              <a:t>UND AAACTION!</a:t>
            </a:r>
            <a:endParaRPr b="0" lang="de-DE" sz="4800" spc="-1" strike="noStrike">
              <a:latin typeface="Arial"/>
            </a:endParaRPr>
          </a:p>
          <a:p>
            <a:pPr>
              <a:lnSpc>
                <a:spcPct val="100000"/>
              </a:lnSpc>
            </a:pPr>
            <a:endParaRPr b="0" lang="de-DE" sz="4800" spc="-1" strike="noStrike">
              <a:latin typeface="Arial"/>
            </a:endParaRPr>
          </a:p>
          <a:p>
            <a:pPr>
              <a:lnSpc>
                <a:spcPct val="100000"/>
              </a:lnSpc>
            </a:pPr>
            <a:endParaRPr b="0" lang="de-DE" sz="4800" spc="-1" strike="noStrike">
              <a:latin typeface="Arial"/>
            </a:endParaRPr>
          </a:p>
          <a:p>
            <a:pPr>
              <a:lnSpc>
                <a:spcPct val="100000"/>
              </a:lnSpc>
            </a:pPr>
            <a:endParaRPr b="0" lang="de-DE" sz="4800" spc="-1" strike="noStrike">
              <a:latin typeface="Arial"/>
            </a:endParaRPr>
          </a:p>
          <a:p>
            <a:pPr>
              <a:lnSpc>
                <a:spcPct val="100000"/>
              </a:lnSpc>
            </a:pPr>
            <a:endParaRPr b="0" lang="de-DE" sz="4800" spc="-1" strike="noStrike">
              <a:latin typeface="Arial"/>
            </a:endParaRPr>
          </a:p>
          <a:p>
            <a:pPr>
              <a:lnSpc>
                <a:spcPct val="100000"/>
              </a:lnSpc>
            </a:pPr>
            <a:endParaRPr b="0" lang="de-DE" sz="4800" spc="-1" strike="noStrike">
              <a:latin typeface="Arial"/>
            </a:endParaRPr>
          </a:p>
          <a:p>
            <a:pPr>
              <a:lnSpc>
                <a:spcPct val="100000"/>
              </a:lnSpc>
            </a:pPr>
            <a:br/>
            <a:endParaRPr b="0" lang="de-DE" sz="48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228"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229" name="Grafik 2" descr=""/>
          <p:cNvPicPr/>
          <p:nvPr/>
        </p:nvPicPr>
        <p:blipFill>
          <a:blip r:embed="rId2"/>
          <a:stretch/>
        </p:blipFill>
        <p:spPr>
          <a:xfrm>
            <a:off x="10029960" y="204120"/>
            <a:ext cx="1928160" cy="769320"/>
          </a:xfrm>
          <a:prstGeom prst="rect">
            <a:avLst/>
          </a:prstGeom>
          <a:ln>
            <a:noFill/>
          </a:ln>
        </p:spPr>
      </p:pic>
      <p:sp>
        <p:nvSpPr>
          <p:cNvPr id="230" name="CustomShape 2"/>
          <p:cNvSpPr/>
          <p:nvPr/>
        </p:nvSpPr>
        <p:spPr>
          <a:xfrm>
            <a:off x="0" y="1305360"/>
            <a:ext cx="12191760" cy="463140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endParaRPr b="0" lang="de-DE" sz="1800" spc="-1" strike="noStrike">
              <a:latin typeface="Arial"/>
            </a:endParaRPr>
          </a:p>
          <a:p>
            <a:pPr>
              <a:lnSpc>
                <a:spcPct val="100000"/>
              </a:lnSpc>
            </a:pPr>
            <a:r>
              <a:rPr b="1" lang="de-DE" sz="6000" spc="-1" strike="noStrike">
                <a:solidFill>
                  <a:srgbClr val="000000"/>
                </a:solidFill>
                <a:latin typeface="Montserrat ExtraLight"/>
              </a:rPr>
              <a:t>#blockIAA</a:t>
            </a:r>
            <a:endParaRPr b="0" lang="de-DE" sz="6000" spc="-1" strike="noStrike">
              <a:latin typeface="Arial"/>
            </a:endParaRPr>
          </a:p>
          <a:p>
            <a:pPr>
              <a:lnSpc>
                <a:spcPct val="100000"/>
              </a:lnSpc>
            </a:pPr>
            <a:r>
              <a:rPr b="1" lang="de-DE" sz="6000" spc="-1" strike="noStrike">
                <a:solidFill>
                  <a:srgbClr val="000000"/>
                </a:solidFill>
                <a:latin typeface="Montserrat ExtraLight"/>
              </a:rPr>
              <a:t>08.-12.September </a:t>
            </a:r>
            <a:endParaRPr b="0" lang="de-DE" sz="6000" spc="-1" strike="noStrike">
              <a:latin typeface="Arial"/>
            </a:endParaRPr>
          </a:p>
          <a:p>
            <a:pPr>
              <a:lnSpc>
                <a:spcPct val="100000"/>
              </a:lnSpc>
            </a:pPr>
            <a:r>
              <a:rPr b="1" lang="de-DE" sz="6000" spc="-1" strike="noStrike">
                <a:solidFill>
                  <a:srgbClr val="000000"/>
                </a:solidFill>
                <a:latin typeface="Montserrat ExtraLight"/>
              </a:rPr>
              <a:t>2021 // München</a:t>
            </a:r>
            <a:endParaRPr b="0" lang="de-DE" sz="6000" spc="-1" strike="noStrike">
              <a:latin typeface="Arial"/>
            </a:endParaRPr>
          </a:p>
          <a:p>
            <a:pPr>
              <a:lnSpc>
                <a:spcPct val="100000"/>
              </a:lnSpc>
            </a:pPr>
            <a:endParaRPr b="0" lang="de-DE" sz="6000" spc="-1" strike="noStrike">
              <a:latin typeface="Arial"/>
            </a:endParaRPr>
          </a:p>
          <a:p>
            <a:pPr>
              <a:lnSpc>
                <a:spcPct val="100000"/>
              </a:lnSpc>
            </a:pPr>
            <a:endParaRPr b="0" lang="de-DE" sz="6000" spc="-1" strike="noStrike">
              <a:latin typeface="Arial"/>
            </a:endParaRPr>
          </a:p>
          <a:p>
            <a:pPr>
              <a:lnSpc>
                <a:spcPct val="100000"/>
              </a:lnSpc>
            </a:pPr>
            <a:r>
              <a:rPr b="1" lang="de-DE" sz="3200" spc="-1" strike="noStrike">
                <a:solidFill>
                  <a:srgbClr val="ff7300"/>
                </a:solidFill>
                <a:latin typeface="Calibri"/>
              </a:rPr>
              <a:t>Autokonzerne Entmachten- Klima schützen!</a:t>
            </a:r>
            <a:endParaRPr b="0" lang="de-DE" sz="3200" spc="-1" strike="noStrike">
              <a:latin typeface="Arial"/>
            </a:endParaRPr>
          </a:p>
          <a:p>
            <a:pPr>
              <a:lnSpc>
                <a:spcPct val="100000"/>
              </a:lnSpc>
            </a:pPr>
            <a:endParaRPr b="0" lang="de-DE" sz="3200" spc="-1" strike="noStrike">
              <a:latin typeface="Arial"/>
            </a:endParaRPr>
          </a:p>
        </p:txBody>
      </p:sp>
      <p:pic>
        <p:nvPicPr>
          <p:cNvPr id="231" name="Grafik 5" descr="Ein Bild, das Person, Schild, Menge, Banner enthält.&#10;&#10;Automatisch generierte Beschreibung"/>
          <p:cNvPicPr/>
          <p:nvPr/>
        </p:nvPicPr>
        <p:blipFill>
          <a:blip r:embed="rId3"/>
          <a:stretch/>
        </p:blipFill>
        <p:spPr>
          <a:xfrm>
            <a:off x="7398360" y="1690200"/>
            <a:ext cx="4559760" cy="3272400"/>
          </a:xfrm>
          <a:prstGeom prst="rect">
            <a:avLst/>
          </a:prstGeom>
          <a:ln>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232"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233" name="Grafik 2" descr=""/>
          <p:cNvPicPr/>
          <p:nvPr/>
        </p:nvPicPr>
        <p:blipFill>
          <a:blip r:embed="rId2"/>
          <a:stretch/>
        </p:blipFill>
        <p:spPr>
          <a:xfrm>
            <a:off x="10029960" y="204120"/>
            <a:ext cx="1928160" cy="769320"/>
          </a:xfrm>
          <a:prstGeom prst="rect">
            <a:avLst/>
          </a:prstGeom>
          <a:ln>
            <a:noFill/>
          </a:ln>
        </p:spPr>
      </p:pic>
      <p:sp>
        <p:nvSpPr>
          <p:cNvPr id="234" name="CustomShape 2"/>
          <p:cNvSpPr/>
          <p:nvPr/>
        </p:nvSpPr>
        <p:spPr>
          <a:xfrm>
            <a:off x="0" y="983880"/>
            <a:ext cx="12191760" cy="509796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1" lang="de-DE" sz="3200" spc="-1" strike="noStrike">
                <a:solidFill>
                  <a:srgbClr val="000000"/>
                </a:solidFill>
                <a:latin typeface="Montserrat SemiBold"/>
              </a:rPr>
              <a:t>AKTIONSKONSENS</a:t>
            </a:r>
            <a:endParaRPr b="0" lang="de-DE" sz="3200" spc="-1" strike="noStrike">
              <a:latin typeface="Arial"/>
            </a:endParaRPr>
          </a:p>
          <a:p>
            <a:pPr>
              <a:lnSpc>
                <a:spcPct val="100000"/>
              </a:lnSpc>
            </a:pPr>
            <a:endParaRPr b="0" lang="de-DE" sz="3200" spc="-1" strike="noStrike">
              <a:latin typeface="Arial"/>
            </a:endParaRPr>
          </a:p>
          <a:p>
            <a:pPr marL="343080" indent="-342720" algn="just">
              <a:lnSpc>
                <a:spcPct val="100000"/>
              </a:lnSpc>
              <a:buClr>
                <a:srgbClr val="000000"/>
              </a:buClr>
              <a:buFont typeface="Courier New"/>
              <a:buChar char="o"/>
            </a:pPr>
            <a:r>
              <a:rPr b="0" lang="de-DE" sz="2000" spc="-1" strike="noStrike">
                <a:solidFill>
                  <a:srgbClr val="000000"/>
                </a:solidFill>
                <a:latin typeface="Montserrat"/>
              </a:rPr>
              <a:t>Der Aktionskonsens ist ein </a:t>
            </a:r>
            <a:r>
              <a:rPr b="1" lang="de-DE" sz="2000" spc="-1" strike="noStrike">
                <a:solidFill>
                  <a:srgbClr val="000000"/>
                </a:solidFill>
                <a:latin typeface="Montserrat"/>
              </a:rPr>
              <a:t>verbindlicher Rahmen </a:t>
            </a:r>
            <a:endParaRPr b="0" lang="de-DE" sz="2000" spc="-1" strike="noStrike">
              <a:latin typeface="Arial"/>
            </a:endParaRPr>
          </a:p>
          <a:p>
            <a:pPr algn="just">
              <a:lnSpc>
                <a:spcPct val="100000"/>
              </a:lnSpc>
            </a:pPr>
            <a:r>
              <a:rPr b="1" lang="de-DE" sz="2000" spc="-1" strike="noStrike">
                <a:solidFill>
                  <a:srgbClr val="000000"/>
                </a:solidFill>
                <a:latin typeface="Montserrat"/>
              </a:rPr>
              <a:t>     </a:t>
            </a:r>
            <a:r>
              <a:rPr b="0" lang="de-DE" sz="2000" spc="-1" strike="noStrike">
                <a:solidFill>
                  <a:srgbClr val="000000"/>
                </a:solidFill>
                <a:latin typeface="Montserrat"/>
              </a:rPr>
              <a:t>dieser Aktion.</a:t>
            </a:r>
            <a:endParaRPr b="0" lang="de-DE" sz="2000" spc="-1" strike="noStrike">
              <a:latin typeface="Arial"/>
            </a:endParaRPr>
          </a:p>
          <a:p>
            <a:pPr marL="343080" indent="-342720">
              <a:lnSpc>
                <a:spcPct val="107000"/>
              </a:lnSpc>
              <a:buClr>
                <a:srgbClr val="000000"/>
              </a:buClr>
              <a:buFont typeface="Courier New"/>
              <a:buChar char="o"/>
            </a:pPr>
            <a:r>
              <a:rPr b="0" lang="de-DE" sz="2000" spc="-1" strike="noStrike">
                <a:solidFill>
                  <a:srgbClr val="000000"/>
                </a:solidFill>
                <a:latin typeface="Montserrat"/>
                <a:ea typeface="Calibri"/>
              </a:rPr>
              <a:t>vielfältige Beteiligungsmöglichkeiten. </a:t>
            </a:r>
            <a:endParaRPr b="0" lang="de-DE" sz="2000" spc="-1" strike="noStrike">
              <a:latin typeface="Arial"/>
            </a:endParaRPr>
          </a:p>
          <a:p>
            <a:pPr marL="343080" indent="-342720">
              <a:lnSpc>
                <a:spcPct val="107000"/>
              </a:lnSpc>
              <a:buClr>
                <a:srgbClr val="000000"/>
              </a:buClr>
              <a:buFont typeface="Courier New"/>
              <a:buChar char="o"/>
            </a:pPr>
            <a:r>
              <a:rPr b="0" lang="de-DE" sz="2000" spc="-1" strike="noStrike">
                <a:solidFill>
                  <a:srgbClr val="000000"/>
                </a:solidFill>
                <a:latin typeface="Montserrat"/>
                <a:ea typeface="Calibri"/>
              </a:rPr>
              <a:t>Sicherheit </a:t>
            </a:r>
            <a:endParaRPr b="0" lang="de-DE" sz="2000" spc="-1" strike="noStrike">
              <a:latin typeface="Arial"/>
            </a:endParaRPr>
          </a:p>
          <a:p>
            <a:pPr marL="343080" indent="-342720">
              <a:lnSpc>
                <a:spcPct val="107000"/>
              </a:lnSpc>
              <a:buClr>
                <a:srgbClr val="000000"/>
              </a:buClr>
              <a:buFont typeface="Courier New"/>
              <a:buChar char="o"/>
            </a:pPr>
            <a:r>
              <a:rPr b="0" lang="de-DE" sz="2000" spc="-1" strike="noStrike">
                <a:solidFill>
                  <a:srgbClr val="000000"/>
                </a:solidFill>
                <a:latin typeface="Montserrat"/>
                <a:ea typeface="Calibri"/>
              </a:rPr>
              <a:t>Protest richtet sich nicht gegen einzelne Menschen, </a:t>
            </a:r>
            <a:endParaRPr b="0" lang="de-DE" sz="2000" spc="-1" strike="noStrike">
              <a:latin typeface="Arial"/>
            </a:endParaRPr>
          </a:p>
          <a:p>
            <a:pPr>
              <a:lnSpc>
                <a:spcPct val="107000"/>
              </a:lnSpc>
            </a:pPr>
            <a:r>
              <a:rPr b="0" lang="de-DE" sz="2000" spc="-1" strike="noStrike">
                <a:solidFill>
                  <a:srgbClr val="000000"/>
                </a:solidFill>
                <a:latin typeface="Montserrat"/>
                <a:ea typeface="Calibri"/>
              </a:rPr>
              <a:t>     </a:t>
            </a:r>
            <a:r>
              <a:rPr b="0" lang="de-DE" sz="2000" spc="-1" strike="noStrike">
                <a:solidFill>
                  <a:srgbClr val="000000"/>
                </a:solidFill>
                <a:latin typeface="Montserrat"/>
                <a:ea typeface="Calibri"/>
              </a:rPr>
              <a:t>sondern gegen das politisch-industrielle System Auto </a:t>
            </a:r>
            <a:endParaRPr b="0" lang="de-DE" sz="2000" spc="-1" strike="noStrike">
              <a:latin typeface="Arial"/>
            </a:endParaRPr>
          </a:p>
          <a:p>
            <a:pPr marL="343080" indent="-342720">
              <a:lnSpc>
                <a:spcPct val="107000"/>
              </a:lnSpc>
              <a:buClr>
                <a:srgbClr val="000000"/>
              </a:buClr>
              <a:buFont typeface="Courier New"/>
              <a:buChar char="o"/>
            </a:pPr>
            <a:r>
              <a:rPr b="0" lang="de-DE" sz="2000" spc="-1" strike="noStrike">
                <a:solidFill>
                  <a:srgbClr val="000000"/>
                </a:solidFill>
                <a:latin typeface="Montserrat"/>
                <a:ea typeface="Calibri"/>
              </a:rPr>
              <a:t>Wir werden mit unseren Körpern die </a:t>
            </a:r>
            <a:endParaRPr b="0" lang="de-DE" sz="2000" spc="-1" strike="noStrike">
              <a:latin typeface="Arial"/>
            </a:endParaRPr>
          </a:p>
          <a:p>
            <a:pPr>
              <a:lnSpc>
                <a:spcPct val="107000"/>
              </a:lnSpc>
            </a:pPr>
            <a:r>
              <a:rPr b="0" lang="de-DE" sz="2000" spc="-1" strike="noStrike">
                <a:solidFill>
                  <a:srgbClr val="000000"/>
                </a:solidFill>
                <a:latin typeface="Montserrat"/>
                <a:ea typeface="Calibri"/>
              </a:rPr>
              <a:t>     </a:t>
            </a:r>
            <a:r>
              <a:rPr b="0" lang="de-DE" sz="2000" spc="-1" strike="noStrike">
                <a:solidFill>
                  <a:srgbClr val="000000"/>
                </a:solidFill>
                <a:latin typeface="Montserrat"/>
                <a:ea typeface="Calibri"/>
              </a:rPr>
              <a:t>Internationale Automobilausstellung stören</a:t>
            </a:r>
            <a:endParaRPr b="0" lang="de-DE" sz="2000" spc="-1" strike="noStrike">
              <a:latin typeface="Arial"/>
            </a:endParaRPr>
          </a:p>
          <a:p>
            <a:pPr marL="343080" indent="-342720">
              <a:lnSpc>
                <a:spcPct val="107000"/>
              </a:lnSpc>
              <a:buClr>
                <a:srgbClr val="000000"/>
              </a:buClr>
              <a:buFont typeface="Wingdings" charset="2"/>
              <a:buChar char=""/>
            </a:pPr>
            <a:r>
              <a:rPr b="0" lang="de-DE" sz="2000" spc="-1" strike="noStrike">
                <a:solidFill>
                  <a:srgbClr val="000000"/>
                </a:solidFill>
                <a:latin typeface="Montserrat"/>
                <a:ea typeface="Calibri"/>
              </a:rPr>
              <a:t>es ist nicht das Ziel, Infrastruktur zu zerstören oder zu beschädigen</a:t>
            </a:r>
            <a:endParaRPr b="0" lang="de-DE" sz="2000" spc="-1" strike="noStrike">
              <a:latin typeface="Arial"/>
            </a:endParaRPr>
          </a:p>
          <a:p>
            <a:pPr marL="343080" indent="-342720">
              <a:lnSpc>
                <a:spcPct val="107000"/>
              </a:lnSpc>
              <a:buClr>
                <a:srgbClr val="000000"/>
              </a:buClr>
              <a:buFont typeface="Wingdings" charset="2"/>
              <a:buChar char=""/>
            </a:pPr>
            <a:r>
              <a:rPr b="0" lang="de-DE" sz="2000" spc="-1" strike="noStrike">
                <a:solidFill>
                  <a:srgbClr val="000000"/>
                </a:solidFill>
                <a:latin typeface="Montserrat"/>
                <a:ea typeface="Calibri"/>
              </a:rPr>
              <a:t>wir werden uns nicht von baulichen Hindernissen aufhalten lassen, Absperrungen von Polizei oder Messesicherheit werden wir durch- oder umfließen</a:t>
            </a:r>
            <a:endParaRPr b="0" lang="de-DE" sz="2000" spc="-1" strike="noStrike">
              <a:latin typeface="Arial"/>
            </a:endParaRPr>
          </a:p>
          <a:p>
            <a:pPr>
              <a:lnSpc>
                <a:spcPct val="100000"/>
              </a:lnSpc>
            </a:pPr>
            <a:endParaRPr b="0" lang="de-DE" sz="2000" spc="-1" strike="noStrike">
              <a:latin typeface="Arial"/>
            </a:endParaRPr>
          </a:p>
          <a:p>
            <a:pPr>
              <a:lnSpc>
                <a:spcPct val="100000"/>
              </a:lnSpc>
            </a:pPr>
            <a:r>
              <a:rPr b="1" lang="de-DE" sz="1400" spc="-1" strike="noStrike">
                <a:solidFill>
                  <a:srgbClr val="000000"/>
                </a:solidFill>
                <a:latin typeface="Montserrat"/>
                <a:ea typeface="Calibri"/>
              </a:rPr>
              <a:t>--------&gt; sand-im-getriebe.mobi/aktionskonsens/</a:t>
            </a:r>
            <a:endParaRPr b="0" lang="de-DE" sz="1400" spc="-1" strike="noStrike">
              <a:latin typeface="Arial"/>
            </a:endParaRPr>
          </a:p>
          <a:p>
            <a:pPr>
              <a:lnSpc>
                <a:spcPct val="100000"/>
              </a:lnSpc>
            </a:pPr>
            <a:endParaRPr b="0" lang="de-DE" sz="1400" spc="-1" strike="noStrike">
              <a:latin typeface="Arial"/>
            </a:endParaRPr>
          </a:p>
        </p:txBody>
      </p:sp>
      <p:pic>
        <p:nvPicPr>
          <p:cNvPr id="235" name="Grafik 5" descr="Ein Bild, das Text, Straße, draußen, Schild enthält.&#10;&#10;Automatisch generierte Beschreibung"/>
          <p:cNvPicPr/>
          <p:nvPr/>
        </p:nvPicPr>
        <p:blipFill>
          <a:blip r:embed="rId3"/>
          <a:stretch/>
        </p:blipFill>
        <p:spPr>
          <a:xfrm>
            <a:off x="7331760" y="1747800"/>
            <a:ext cx="4896720" cy="2239200"/>
          </a:xfrm>
          <a:prstGeom prst="rect">
            <a:avLst/>
          </a:prstGeom>
          <a:ln>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236"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237" name="Grafik 2" descr=""/>
          <p:cNvPicPr/>
          <p:nvPr/>
        </p:nvPicPr>
        <p:blipFill>
          <a:blip r:embed="rId2"/>
          <a:stretch/>
        </p:blipFill>
        <p:spPr>
          <a:xfrm>
            <a:off x="10029960" y="204120"/>
            <a:ext cx="1928160" cy="769320"/>
          </a:xfrm>
          <a:prstGeom prst="rect">
            <a:avLst/>
          </a:prstGeom>
          <a:ln>
            <a:noFill/>
          </a:ln>
        </p:spPr>
      </p:pic>
      <p:sp>
        <p:nvSpPr>
          <p:cNvPr id="238" name="CustomShape 2"/>
          <p:cNvSpPr/>
          <p:nvPr/>
        </p:nvSpPr>
        <p:spPr>
          <a:xfrm>
            <a:off x="0" y="1148400"/>
            <a:ext cx="12191760" cy="453852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1" lang="de-DE" sz="3200" spc="-1" strike="noStrike">
                <a:solidFill>
                  <a:srgbClr val="000000"/>
                </a:solidFill>
                <a:latin typeface="Montserrat SemiBold"/>
              </a:rPr>
              <a:t>Aktionslevel</a:t>
            </a:r>
            <a:endParaRPr b="0" lang="de-DE" sz="3200" spc="-1" strike="noStrike">
              <a:latin typeface="Arial"/>
            </a:endParaRPr>
          </a:p>
          <a:p>
            <a:pPr>
              <a:lnSpc>
                <a:spcPct val="100000"/>
              </a:lnSpc>
            </a:pPr>
            <a:endParaRPr b="0" lang="de-DE" sz="3200" spc="-1" strike="noStrike">
              <a:latin typeface="Arial"/>
            </a:endParaRPr>
          </a:p>
          <a:p>
            <a:pPr>
              <a:lnSpc>
                <a:spcPct val="100000"/>
              </a:lnSpc>
            </a:pPr>
            <a:r>
              <a:rPr b="0" lang="de-DE" sz="2800" spc="-1" strike="noStrike">
                <a:solidFill>
                  <a:srgbClr val="000000"/>
                </a:solidFill>
                <a:latin typeface="Montserrat"/>
              </a:rPr>
              <a:t>In unserem Protest zur IAA gibt es verschiedene Aktionslevel:</a:t>
            </a:r>
            <a:endParaRPr b="0" lang="de-DE" sz="2800" spc="-1" strike="noStrike">
              <a:latin typeface="Arial"/>
            </a:endParaRPr>
          </a:p>
          <a:p>
            <a:pPr>
              <a:lnSpc>
                <a:spcPct val="100000"/>
              </a:lnSpc>
            </a:pPr>
            <a:endParaRPr b="0" lang="de-DE" sz="2800" spc="-1" strike="noStrike">
              <a:latin typeface="Arial"/>
            </a:endParaRPr>
          </a:p>
          <a:p>
            <a:pPr>
              <a:lnSpc>
                <a:spcPct val="100000"/>
              </a:lnSpc>
            </a:pPr>
            <a:r>
              <a:rPr b="0" lang="de-DE" sz="2800" spc="-1" strike="noStrike">
                <a:solidFill>
                  <a:srgbClr val="000000"/>
                </a:solidFill>
                <a:latin typeface="Wingdings"/>
              </a:rPr>
              <a:t></a:t>
            </a:r>
            <a:r>
              <a:rPr b="0" lang="de-DE" sz="2800" spc="-1" strike="noStrike">
                <a:solidFill>
                  <a:srgbClr val="000000"/>
                </a:solidFill>
                <a:latin typeface="Montserrat"/>
              </a:rPr>
              <a:t> </a:t>
            </a:r>
            <a:r>
              <a:rPr b="0" lang="de-DE" sz="2800" spc="-1" strike="noStrike">
                <a:solidFill>
                  <a:srgbClr val="000000"/>
                </a:solidFill>
                <a:latin typeface="Montserrat"/>
              </a:rPr>
              <a:t>Neben der Aktion #blockIAA von Sand im Getriebe gibt es unter anderem diese Möglichkeiten sich zu beteiligen:</a:t>
            </a:r>
            <a:endParaRPr b="0" lang="de-DE" sz="2800" spc="-1" strike="noStrike">
              <a:latin typeface="Arial"/>
            </a:endParaRPr>
          </a:p>
          <a:p>
            <a:pPr marL="571680" indent="-571320">
              <a:lnSpc>
                <a:spcPct val="100000"/>
              </a:lnSpc>
              <a:buClr>
                <a:srgbClr val="000000"/>
              </a:buClr>
              <a:buFont typeface="Courier New"/>
              <a:buChar char="o"/>
            </a:pPr>
            <a:r>
              <a:rPr b="0" lang="de-DE" sz="2800" spc="-1" strike="noStrike">
                <a:solidFill>
                  <a:srgbClr val="000000"/>
                </a:solidFill>
                <a:latin typeface="Montserrat"/>
              </a:rPr>
              <a:t>Demo am Samstag</a:t>
            </a:r>
            <a:endParaRPr b="0" lang="de-DE" sz="2800" spc="-1" strike="noStrike">
              <a:latin typeface="Arial"/>
            </a:endParaRPr>
          </a:p>
          <a:p>
            <a:pPr marL="571680" indent="-571320">
              <a:lnSpc>
                <a:spcPct val="100000"/>
              </a:lnSpc>
              <a:buClr>
                <a:srgbClr val="000000"/>
              </a:buClr>
              <a:buFont typeface="Courier New"/>
              <a:buChar char="o"/>
            </a:pPr>
            <a:r>
              <a:rPr b="0" lang="de-DE" sz="2800" spc="-1" strike="noStrike">
                <a:solidFill>
                  <a:srgbClr val="000000"/>
                </a:solidFill>
                <a:latin typeface="Montserrat"/>
              </a:rPr>
              <a:t>Hilfe im Camp</a:t>
            </a:r>
            <a:endParaRPr b="0" lang="de-DE" sz="2800" spc="-1" strike="noStrike">
              <a:latin typeface="Arial"/>
            </a:endParaRPr>
          </a:p>
          <a:p>
            <a:pPr>
              <a:lnSpc>
                <a:spcPct val="100000"/>
              </a:lnSpc>
            </a:pPr>
            <a:r>
              <a:rPr b="0" lang="de-DE" sz="2800" spc="-1" strike="noStrike">
                <a:solidFill>
                  <a:srgbClr val="000000"/>
                </a:solidFill>
                <a:latin typeface="Wingdings"/>
              </a:rPr>
              <a:t></a:t>
            </a:r>
            <a:r>
              <a:rPr b="0" lang="de-DE" sz="2800" spc="-1" strike="noStrike">
                <a:solidFill>
                  <a:srgbClr val="000000"/>
                </a:solidFill>
                <a:latin typeface="Montserrat"/>
              </a:rPr>
              <a:t> </a:t>
            </a:r>
            <a:r>
              <a:rPr b="0" lang="de-DE" sz="2800" spc="-1" strike="noStrike">
                <a:solidFill>
                  <a:srgbClr val="000000"/>
                </a:solidFill>
                <a:latin typeface="Montserrat"/>
              </a:rPr>
              <a:t>Zum Beispiel: Unterstützung der Küfa (Küche für Alle)</a:t>
            </a:r>
            <a:endParaRPr b="0" lang="de-DE" sz="2800" spc="-1" strike="noStrike">
              <a:latin typeface="Arial"/>
            </a:endParaRPr>
          </a:p>
          <a:p>
            <a:pPr>
              <a:lnSpc>
                <a:spcPct val="100000"/>
              </a:lnSpc>
            </a:pPr>
            <a:endParaRPr b="0" lang="de-DE" sz="28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239"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240" name="Grafik 2" descr=""/>
          <p:cNvPicPr/>
          <p:nvPr/>
        </p:nvPicPr>
        <p:blipFill>
          <a:blip r:embed="rId2"/>
          <a:stretch/>
        </p:blipFill>
        <p:spPr>
          <a:xfrm>
            <a:off x="10029960" y="204120"/>
            <a:ext cx="1928160" cy="769320"/>
          </a:xfrm>
          <a:prstGeom prst="rect">
            <a:avLst/>
          </a:prstGeom>
          <a:ln>
            <a:noFill/>
          </a:ln>
        </p:spPr>
      </p:pic>
      <p:sp>
        <p:nvSpPr>
          <p:cNvPr id="241" name="CustomShape 2"/>
          <p:cNvSpPr/>
          <p:nvPr/>
        </p:nvSpPr>
        <p:spPr>
          <a:xfrm>
            <a:off x="0" y="1064160"/>
            <a:ext cx="12191760" cy="502884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1" lang="de-DE" sz="3200" spc="-1" strike="noStrike">
                <a:solidFill>
                  <a:srgbClr val="000000"/>
                </a:solidFill>
                <a:latin typeface="Montserrat SemiBold"/>
              </a:rPr>
              <a:t>Vorbereitung in der Bezugsgruppe</a:t>
            </a:r>
            <a:endParaRPr b="0" lang="de-DE" sz="3200" spc="-1" strike="noStrike">
              <a:latin typeface="Arial"/>
            </a:endParaRPr>
          </a:p>
          <a:p>
            <a:pPr>
              <a:lnSpc>
                <a:spcPct val="100000"/>
              </a:lnSpc>
            </a:pPr>
            <a:endParaRPr b="0" lang="de-DE" sz="3200" spc="-1" strike="noStrike">
              <a:latin typeface="Arial"/>
            </a:endParaRPr>
          </a:p>
          <a:p>
            <a:pPr>
              <a:lnSpc>
                <a:spcPct val="100000"/>
              </a:lnSpc>
            </a:pPr>
            <a:r>
              <a:rPr b="0" lang="de-DE" sz="2000" spc="-1" strike="noStrike">
                <a:solidFill>
                  <a:srgbClr val="000000"/>
                </a:solidFill>
                <a:latin typeface="Montserrat"/>
              </a:rPr>
              <a:t>Als Bezugsgruppe hilft es, sich gemeinsam </a:t>
            </a:r>
            <a:endParaRPr b="0" lang="de-DE" sz="2000" spc="-1" strike="noStrike">
              <a:latin typeface="Arial"/>
            </a:endParaRPr>
          </a:p>
          <a:p>
            <a:pPr>
              <a:lnSpc>
                <a:spcPct val="100000"/>
              </a:lnSpc>
            </a:pPr>
            <a:r>
              <a:rPr b="0" lang="de-DE" sz="2000" spc="-1" strike="noStrike">
                <a:solidFill>
                  <a:srgbClr val="000000"/>
                </a:solidFill>
                <a:latin typeface="Montserrat"/>
              </a:rPr>
              <a:t>vorzubereiten und zu besprechen, </a:t>
            </a:r>
            <a:endParaRPr b="0" lang="de-DE" sz="2000" spc="-1" strike="noStrike">
              <a:latin typeface="Arial"/>
            </a:endParaRPr>
          </a:p>
          <a:p>
            <a:pPr>
              <a:lnSpc>
                <a:spcPct val="100000"/>
              </a:lnSpc>
            </a:pPr>
            <a:r>
              <a:rPr b="0" lang="de-DE" sz="2000" spc="-1" strike="noStrike">
                <a:solidFill>
                  <a:srgbClr val="000000"/>
                </a:solidFill>
                <a:latin typeface="Montserrat"/>
              </a:rPr>
              <a:t>was euch wichtig ist:</a:t>
            </a:r>
            <a:endParaRPr b="0" lang="de-DE" sz="2000" spc="-1" strike="noStrike">
              <a:latin typeface="Arial"/>
            </a:endParaRPr>
          </a:p>
          <a:p>
            <a:pPr marL="343080" indent="-342720">
              <a:lnSpc>
                <a:spcPct val="100000"/>
              </a:lnSpc>
              <a:buClr>
                <a:srgbClr val="000000"/>
              </a:buClr>
              <a:buFont typeface="Courier New"/>
              <a:buChar char="o"/>
            </a:pPr>
            <a:r>
              <a:rPr b="0" lang="de-DE" sz="2000" spc="-1" strike="noStrike">
                <a:solidFill>
                  <a:srgbClr val="000000"/>
                </a:solidFill>
                <a:latin typeface="Montserrat"/>
              </a:rPr>
              <a:t>Welche Erfahrungen bringt ihr mit, welche </a:t>
            </a:r>
            <a:endParaRPr b="0" lang="de-DE" sz="2000" spc="-1" strike="noStrike">
              <a:latin typeface="Arial"/>
            </a:endParaRPr>
          </a:p>
          <a:p>
            <a:pPr>
              <a:lnSpc>
                <a:spcPct val="100000"/>
              </a:lnSpc>
            </a:pPr>
            <a:r>
              <a:rPr b="0" lang="de-DE" sz="2000" spc="-1" strike="noStrike">
                <a:solidFill>
                  <a:srgbClr val="000000"/>
                </a:solidFill>
                <a:latin typeface="Montserrat"/>
              </a:rPr>
              <a:t>    </a:t>
            </a:r>
            <a:r>
              <a:rPr b="0" lang="de-DE" sz="2000" spc="-1" strike="noStrike">
                <a:solidFill>
                  <a:srgbClr val="000000"/>
                </a:solidFill>
                <a:latin typeface="Montserrat"/>
              </a:rPr>
              <a:t>Erwartungen?</a:t>
            </a:r>
            <a:endParaRPr b="0" lang="de-DE" sz="2000" spc="-1" strike="noStrike">
              <a:latin typeface="Arial"/>
            </a:endParaRPr>
          </a:p>
          <a:p>
            <a:pPr marL="343080" indent="-342720">
              <a:lnSpc>
                <a:spcPct val="100000"/>
              </a:lnSpc>
              <a:buClr>
                <a:srgbClr val="000000"/>
              </a:buClr>
              <a:buFont typeface="Courier New"/>
              <a:buChar char="o"/>
            </a:pPr>
            <a:r>
              <a:rPr b="0" lang="de-DE" sz="2000" spc="-1" strike="noStrike">
                <a:solidFill>
                  <a:srgbClr val="000000"/>
                </a:solidFill>
                <a:latin typeface="Montserrat"/>
              </a:rPr>
              <a:t>Was ist euer Ziel? Wo sind eure persönlichen </a:t>
            </a:r>
            <a:endParaRPr b="0" lang="de-DE" sz="2000" spc="-1" strike="noStrike">
              <a:latin typeface="Arial"/>
            </a:endParaRPr>
          </a:p>
          <a:p>
            <a:pPr>
              <a:lnSpc>
                <a:spcPct val="100000"/>
              </a:lnSpc>
            </a:pPr>
            <a:r>
              <a:rPr b="0" lang="de-DE" sz="2000" spc="-1" strike="noStrike">
                <a:solidFill>
                  <a:srgbClr val="000000"/>
                </a:solidFill>
                <a:latin typeface="Montserrat"/>
              </a:rPr>
              <a:t>     </a:t>
            </a:r>
            <a:r>
              <a:rPr b="0" lang="de-DE" sz="2000" spc="-1" strike="noStrike">
                <a:solidFill>
                  <a:srgbClr val="000000"/>
                </a:solidFill>
                <a:latin typeface="Montserrat"/>
              </a:rPr>
              <a:t>Grenzen? Wovor habt ihr Angst?</a:t>
            </a:r>
            <a:endParaRPr b="0" lang="de-DE" sz="2000" spc="-1" strike="noStrike">
              <a:latin typeface="Arial"/>
            </a:endParaRPr>
          </a:p>
          <a:p>
            <a:pPr marL="343080" indent="-342720">
              <a:lnSpc>
                <a:spcPct val="100000"/>
              </a:lnSpc>
              <a:buClr>
                <a:srgbClr val="000000"/>
              </a:buClr>
              <a:buFont typeface="Courier New"/>
              <a:buChar char="o"/>
            </a:pPr>
            <a:r>
              <a:rPr b="0" lang="de-DE" sz="2000" spc="-1" strike="noStrike">
                <a:solidFill>
                  <a:srgbClr val="000000"/>
                </a:solidFill>
                <a:latin typeface="Montserrat"/>
              </a:rPr>
              <a:t>Wie geht ihr mit bestimmten Situationen in der </a:t>
            </a:r>
            <a:endParaRPr b="0" lang="de-DE" sz="2000" spc="-1" strike="noStrike">
              <a:latin typeface="Arial"/>
            </a:endParaRPr>
          </a:p>
          <a:p>
            <a:pPr>
              <a:lnSpc>
                <a:spcPct val="100000"/>
              </a:lnSpc>
            </a:pPr>
            <a:r>
              <a:rPr b="0" lang="de-DE" sz="2000" spc="-1" strike="noStrike">
                <a:solidFill>
                  <a:srgbClr val="000000"/>
                </a:solidFill>
                <a:latin typeface="Montserrat"/>
              </a:rPr>
              <a:t>     </a:t>
            </a:r>
            <a:r>
              <a:rPr b="0" lang="de-DE" sz="2000" spc="-1" strike="noStrike">
                <a:solidFill>
                  <a:srgbClr val="000000"/>
                </a:solidFill>
                <a:latin typeface="Montserrat"/>
              </a:rPr>
              <a:t>Aktion um? </a:t>
            </a:r>
            <a:endParaRPr b="0" lang="de-DE" sz="2000" spc="-1" strike="noStrike">
              <a:latin typeface="Arial"/>
            </a:endParaRPr>
          </a:p>
          <a:p>
            <a:pPr marL="343080" indent="-342720">
              <a:lnSpc>
                <a:spcPct val="100000"/>
              </a:lnSpc>
              <a:buClr>
                <a:srgbClr val="000000"/>
              </a:buClr>
              <a:buFont typeface="Courier New"/>
              <a:buChar char="o"/>
            </a:pPr>
            <a:r>
              <a:rPr b="0" lang="de-DE" sz="2000" spc="-1" strike="noStrike">
                <a:solidFill>
                  <a:srgbClr val="000000"/>
                </a:solidFill>
                <a:latin typeface="Montserrat"/>
              </a:rPr>
              <a:t>Möchtet ihr eure Personalien angeben/ verweigern?</a:t>
            </a:r>
            <a:endParaRPr b="0" lang="de-DE" sz="2000" spc="-1" strike="noStrike">
              <a:latin typeface="Arial"/>
            </a:endParaRPr>
          </a:p>
          <a:p>
            <a:pPr marL="343080" indent="-342720">
              <a:lnSpc>
                <a:spcPct val="100000"/>
              </a:lnSpc>
              <a:buClr>
                <a:srgbClr val="000000"/>
              </a:buClr>
              <a:buFont typeface="Courier New"/>
              <a:buChar char="o"/>
            </a:pPr>
            <a:r>
              <a:rPr b="0" lang="de-DE" sz="2000" spc="-1" strike="noStrike">
                <a:solidFill>
                  <a:srgbClr val="000000"/>
                </a:solidFill>
                <a:latin typeface="Montserrat"/>
              </a:rPr>
              <a:t>Gebt euch einen Namen und bestimmt eine*n Delegierte*n</a:t>
            </a:r>
            <a:endParaRPr b="0" lang="de-DE" sz="2000" spc="-1" strike="noStrike">
              <a:latin typeface="Arial"/>
            </a:endParaRPr>
          </a:p>
          <a:p>
            <a:pPr>
              <a:lnSpc>
                <a:spcPct val="100000"/>
              </a:lnSpc>
            </a:pPr>
            <a:endParaRPr b="0" lang="de-DE" sz="2000" spc="-1" strike="noStrike">
              <a:latin typeface="Arial"/>
            </a:endParaRPr>
          </a:p>
          <a:p>
            <a:pPr>
              <a:lnSpc>
                <a:spcPct val="100000"/>
              </a:lnSpc>
            </a:pPr>
            <a:r>
              <a:rPr b="0" lang="de-DE" sz="2000" spc="-1" strike="noStrike">
                <a:solidFill>
                  <a:srgbClr val="000000"/>
                </a:solidFill>
                <a:latin typeface="Wingdings"/>
              </a:rPr>
              <a:t></a:t>
            </a:r>
            <a:r>
              <a:rPr b="0" lang="de-DE" sz="2000" spc="-1" strike="noStrike">
                <a:solidFill>
                  <a:srgbClr val="000000"/>
                </a:solidFill>
                <a:latin typeface="Montserrat"/>
              </a:rPr>
              <a:t> </a:t>
            </a:r>
            <a:r>
              <a:rPr b="0" lang="de-DE" sz="2000" spc="-1" strike="noStrike">
                <a:solidFill>
                  <a:srgbClr val="000000"/>
                </a:solidFill>
                <a:latin typeface="Montserrat"/>
              </a:rPr>
              <a:t>Auf dem Camp findet ihr auch Bezugsgruppen!</a:t>
            </a:r>
            <a:endParaRPr b="0" lang="de-DE" sz="2000" spc="-1" strike="noStrike">
              <a:latin typeface="Arial"/>
            </a:endParaRPr>
          </a:p>
          <a:p>
            <a:pPr>
              <a:lnSpc>
                <a:spcPct val="100000"/>
              </a:lnSpc>
            </a:pPr>
            <a:endParaRPr b="0" lang="de-DE" sz="2000" spc="-1" strike="noStrike">
              <a:latin typeface="Arial"/>
            </a:endParaRPr>
          </a:p>
        </p:txBody>
      </p:sp>
      <p:pic>
        <p:nvPicPr>
          <p:cNvPr id="242" name="Grafik 5" descr=""/>
          <p:cNvPicPr/>
          <p:nvPr/>
        </p:nvPicPr>
        <p:blipFill>
          <a:blip r:embed="rId3"/>
          <a:stretch/>
        </p:blipFill>
        <p:spPr>
          <a:xfrm>
            <a:off x="7970040" y="2225880"/>
            <a:ext cx="4217400" cy="2754360"/>
          </a:xfrm>
          <a:prstGeom prst="rect">
            <a:avLst/>
          </a:prstGeom>
          <a:ln>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243"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244" name="Grafik 2" descr=""/>
          <p:cNvPicPr/>
          <p:nvPr/>
        </p:nvPicPr>
        <p:blipFill>
          <a:blip r:embed="rId2"/>
          <a:stretch/>
        </p:blipFill>
        <p:spPr>
          <a:xfrm>
            <a:off x="10029960" y="204120"/>
            <a:ext cx="1928160" cy="769320"/>
          </a:xfrm>
          <a:prstGeom prst="rect">
            <a:avLst/>
          </a:prstGeom>
          <a:ln>
            <a:noFill/>
          </a:ln>
        </p:spPr>
      </p:pic>
      <p:sp>
        <p:nvSpPr>
          <p:cNvPr id="245" name="CustomShape 2"/>
          <p:cNvSpPr/>
          <p:nvPr/>
        </p:nvSpPr>
        <p:spPr>
          <a:xfrm>
            <a:off x="0" y="1050480"/>
            <a:ext cx="12191760" cy="511776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1" lang="de-DE" sz="3200" spc="-1" strike="noStrike">
                <a:solidFill>
                  <a:srgbClr val="000000"/>
                </a:solidFill>
                <a:latin typeface="Montserrat SemiBold"/>
              </a:rPr>
              <a:t>Aktionstrainings und Legal Input</a:t>
            </a:r>
            <a:endParaRPr b="0" lang="de-DE" sz="3200" spc="-1" strike="noStrike">
              <a:latin typeface="Arial"/>
            </a:endParaRPr>
          </a:p>
          <a:p>
            <a:pPr>
              <a:lnSpc>
                <a:spcPct val="100000"/>
              </a:lnSpc>
            </a:pPr>
            <a:endParaRPr b="0" lang="de-DE" sz="3200" spc="-1" strike="noStrike">
              <a:latin typeface="Arial"/>
            </a:endParaRPr>
          </a:p>
          <a:p>
            <a:pPr marL="457200" indent="-456840">
              <a:lnSpc>
                <a:spcPct val="100000"/>
              </a:lnSpc>
              <a:buClr>
                <a:srgbClr val="000000"/>
              </a:buClr>
              <a:buFont typeface="Courier New"/>
              <a:buChar char="o"/>
            </a:pPr>
            <a:r>
              <a:rPr b="0" lang="de-DE" sz="2800" spc="-1" strike="noStrike">
                <a:solidFill>
                  <a:srgbClr val="000000"/>
                </a:solidFill>
                <a:latin typeface="Montserrat"/>
              </a:rPr>
              <a:t>Besucht am besten vor </a:t>
            </a:r>
            <a:endParaRPr b="0" lang="de-DE" sz="2800" spc="-1" strike="noStrike">
              <a:latin typeface="Arial"/>
            </a:endParaRPr>
          </a:p>
          <a:p>
            <a:pPr>
              <a:lnSpc>
                <a:spcPct val="100000"/>
              </a:lnSpc>
            </a:pPr>
            <a:r>
              <a:rPr b="0" lang="de-DE" sz="2800" spc="-1" strike="noStrike">
                <a:solidFill>
                  <a:srgbClr val="000000"/>
                </a:solidFill>
                <a:latin typeface="Montserrat"/>
              </a:rPr>
              <a:t>     </a:t>
            </a:r>
            <a:r>
              <a:rPr b="0" lang="de-DE" sz="2800" spc="-1" strike="noStrike">
                <a:solidFill>
                  <a:srgbClr val="000000"/>
                </a:solidFill>
                <a:latin typeface="Montserrat"/>
              </a:rPr>
              <a:t>der Aktion ein Aktionstraining </a:t>
            </a:r>
            <a:endParaRPr b="0" lang="de-DE" sz="2800" spc="-1" strike="noStrike">
              <a:latin typeface="Arial"/>
            </a:endParaRPr>
          </a:p>
          <a:p>
            <a:pPr>
              <a:lnSpc>
                <a:spcPct val="100000"/>
              </a:lnSpc>
            </a:pPr>
            <a:r>
              <a:rPr b="0" lang="de-DE" sz="2800" spc="-1" strike="noStrike">
                <a:solidFill>
                  <a:srgbClr val="000000"/>
                </a:solidFill>
                <a:latin typeface="Montserrat"/>
              </a:rPr>
              <a:t>     </a:t>
            </a:r>
            <a:r>
              <a:rPr b="0" lang="de-DE" sz="2800" spc="-1" strike="noStrike">
                <a:solidFill>
                  <a:srgbClr val="000000"/>
                </a:solidFill>
                <a:latin typeface="Montserrat"/>
              </a:rPr>
              <a:t>und einen Legal-Input</a:t>
            </a:r>
            <a:endParaRPr b="0" lang="de-DE" sz="2800" spc="-1" strike="noStrike">
              <a:latin typeface="Arial"/>
            </a:endParaRPr>
          </a:p>
          <a:p>
            <a:pPr>
              <a:lnSpc>
                <a:spcPct val="100000"/>
              </a:lnSpc>
            </a:pPr>
            <a:r>
              <a:rPr b="0" lang="de-DE" sz="2800" spc="-1" strike="noStrike">
                <a:solidFill>
                  <a:srgbClr val="000000"/>
                </a:solidFill>
                <a:latin typeface="Montserrat"/>
              </a:rPr>
              <a:t>-&gt; dort werden Szenarien der Aktion </a:t>
            </a:r>
            <a:endParaRPr b="0" lang="de-DE" sz="2800" spc="-1" strike="noStrike">
              <a:latin typeface="Arial"/>
            </a:endParaRPr>
          </a:p>
          <a:p>
            <a:pPr>
              <a:lnSpc>
                <a:spcPct val="100000"/>
              </a:lnSpc>
            </a:pPr>
            <a:r>
              <a:rPr b="0" lang="de-DE" sz="2800" spc="-1" strike="noStrike">
                <a:solidFill>
                  <a:srgbClr val="000000"/>
                </a:solidFill>
                <a:latin typeface="Montserrat"/>
              </a:rPr>
              <a:t>durchgespielt und die wichtigsten </a:t>
            </a:r>
            <a:endParaRPr b="0" lang="de-DE" sz="2800" spc="-1" strike="noStrike">
              <a:latin typeface="Arial"/>
            </a:endParaRPr>
          </a:p>
          <a:p>
            <a:pPr>
              <a:lnSpc>
                <a:spcPct val="100000"/>
              </a:lnSpc>
            </a:pPr>
            <a:r>
              <a:rPr b="0" lang="de-DE" sz="2800" spc="-1" strike="noStrike">
                <a:solidFill>
                  <a:srgbClr val="000000"/>
                </a:solidFill>
                <a:latin typeface="Montserrat"/>
              </a:rPr>
              <a:t>Informationen geteilt, die ihr in der </a:t>
            </a:r>
            <a:endParaRPr b="0" lang="de-DE" sz="2800" spc="-1" strike="noStrike">
              <a:latin typeface="Arial"/>
            </a:endParaRPr>
          </a:p>
          <a:p>
            <a:pPr>
              <a:lnSpc>
                <a:spcPct val="100000"/>
              </a:lnSpc>
            </a:pPr>
            <a:r>
              <a:rPr b="0" lang="de-DE" sz="2800" spc="-1" strike="noStrike">
                <a:solidFill>
                  <a:srgbClr val="000000"/>
                </a:solidFill>
                <a:latin typeface="Montserrat"/>
              </a:rPr>
              <a:t>Aktion braucht </a:t>
            </a:r>
            <a:endParaRPr b="0" lang="de-DE" sz="2800" spc="-1" strike="noStrike">
              <a:latin typeface="Arial"/>
            </a:endParaRPr>
          </a:p>
          <a:p>
            <a:pPr>
              <a:lnSpc>
                <a:spcPct val="100000"/>
              </a:lnSpc>
            </a:pPr>
            <a:endParaRPr b="0" lang="de-DE" sz="2800" spc="-1" strike="noStrike">
              <a:latin typeface="Arial"/>
            </a:endParaRPr>
          </a:p>
          <a:p>
            <a:pPr>
              <a:lnSpc>
                <a:spcPct val="100000"/>
              </a:lnSpc>
            </a:pPr>
            <a:endParaRPr b="0" lang="de-DE" sz="2800" spc="-1" strike="noStrike">
              <a:latin typeface="Arial"/>
            </a:endParaRPr>
          </a:p>
        </p:txBody>
      </p:sp>
      <p:pic>
        <p:nvPicPr>
          <p:cNvPr id="246" name="Grafik 7" descr="Ein Bild, das draußen, Himmel, Gras, Person enthält.&#10;&#10;Automatisch generierte Beschreibung"/>
          <p:cNvPicPr/>
          <p:nvPr/>
        </p:nvPicPr>
        <p:blipFill>
          <a:blip r:embed="rId3"/>
          <a:stretch/>
        </p:blipFill>
        <p:spPr>
          <a:xfrm>
            <a:off x="6822360" y="2109240"/>
            <a:ext cx="5130720" cy="2335320"/>
          </a:xfrm>
          <a:prstGeom prst="rect">
            <a:avLst/>
          </a:prstGeom>
          <a:ln>
            <a:noFill/>
          </a:ln>
        </p:spPr>
      </p:pic>
      <p:pic>
        <p:nvPicPr>
          <p:cNvPr id="247" name="Grafik 10" descr="Ein Bild, das Gras, Person, Baum, draußen enthält.&#10;&#10;Automatisch generierte Beschreibung"/>
          <p:cNvPicPr/>
          <p:nvPr/>
        </p:nvPicPr>
        <p:blipFill>
          <a:blip r:embed="rId4"/>
          <a:stretch/>
        </p:blipFill>
        <p:spPr>
          <a:xfrm>
            <a:off x="6621480" y="3624840"/>
            <a:ext cx="2529360" cy="2529360"/>
          </a:xfrm>
          <a:prstGeom prst="rect">
            <a:avLst/>
          </a:prstGeom>
          <a:ln>
            <a:noFill/>
          </a:ln>
        </p:spPr>
      </p:pic>
      <p:sp>
        <p:nvSpPr>
          <p:cNvPr id="248" name="CustomShape 3"/>
          <p:cNvSpPr/>
          <p:nvPr/>
        </p:nvSpPr>
        <p:spPr>
          <a:xfrm>
            <a:off x="0" y="5032800"/>
            <a:ext cx="5729760" cy="934920"/>
          </a:xfrm>
          <a:prstGeom prst="rightArrow">
            <a:avLst>
              <a:gd name="adj1" fmla="val 50000"/>
              <a:gd name="adj2" fmla="val 50000"/>
            </a:avLst>
          </a:prstGeom>
          <a:solidFill>
            <a:srgbClr val="ff7300"/>
          </a:solid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249"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250" name="Grafik 2" descr=""/>
          <p:cNvPicPr/>
          <p:nvPr/>
        </p:nvPicPr>
        <p:blipFill>
          <a:blip r:embed="rId2"/>
          <a:stretch/>
        </p:blipFill>
        <p:spPr>
          <a:xfrm>
            <a:off x="10029960" y="204120"/>
            <a:ext cx="1928160" cy="769320"/>
          </a:xfrm>
          <a:prstGeom prst="rect">
            <a:avLst/>
          </a:prstGeom>
          <a:ln>
            <a:noFill/>
          </a:ln>
        </p:spPr>
      </p:pic>
      <p:sp>
        <p:nvSpPr>
          <p:cNvPr id="251" name="CustomShape 2"/>
          <p:cNvSpPr/>
          <p:nvPr/>
        </p:nvSpPr>
        <p:spPr>
          <a:xfrm>
            <a:off x="0" y="1080000"/>
            <a:ext cx="12191760" cy="479916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1" lang="de-DE" sz="3600" spc="-1" strike="noStrike">
                <a:solidFill>
                  <a:srgbClr val="000000"/>
                </a:solidFill>
                <a:latin typeface="Montserrat SemiBold"/>
              </a:rPr>
              <a:t>Packliste</a:t>
            </a:r>
            <a:endParaRPr b="0" lang="de-DE" sz="3600" spc="-1" strike="noStrike">
              <a:latin typeface="Arial"/>
            </a:endParaRPr>
          </a:p>
          <a:p>
            <a:pPr marL="285840" indent="-285480">
              <a:lnSpc>
                <a:spcPct val="100000"/>
              </a:lnSpc>
              <a:spcBef>
                <a:spcPts val="1199"/>
              </a:spcBef>
              <a:buClr>
                <a:srgbClr val="000000"/>
              </a:buClr>
              <a:buFont typeface="Courier New"/>
              <a:buChar char="o"/>
            </a:pPr>
            <a:r>
              <a:rPr b="0" lang="de-DE" sz="1800" spc="-1" strike="noStrike">
                <a:solidFill>
                  <a:srgbClr val="000000"/>
                </a:solidFill>
                <a:latin typeface="Montserrat"/>
              </a:rPr>
              <a:t>Weißer Anzug, Banner, Dekoration </a:t>
            </a:r>
            <a:endParaRPr b="0" lang="de-DE" sz="18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rPr>
              <a:t>Antigen-Schnelltests, FFP2-Masken, Desinfektionsmittel</a:t>
            </a:r>
            <a:endParaRPr b="0" lang="de-DE" sz="18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rPr>
              <a:t>Kugelschreiber</a:t>
            </a:r>
            <a:endParaRPr b="0" lang="de-DE" sz="18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rPr>
              <a:t>Eure persönliche EA-Nummer &amp; Corona-ID</a:t>
            </a:r>
            <a:endParaRPr b="0" lang="de-DE" sz="18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rPr>
              <a:t>Wetterfeste Kleidung, feste Schuhe, Sonnen- und</a:t>
            </a:r>
            <a:endParaRPr b="0" lang="de-DE" sz="1800" spc="-1" strike="noStrike">
              <a:latin typeface="Arial"/>
            </a:endParaRPr>
          </a:p>
          <a:p>
            <a:pPr>
              <a:lnSpc>
                <a:spcPct val="100000"/>
              </a:lnSpc>
            </a:pPr>
            <a:r>
              <a:rPr b="0" lang="de-DE" sz="1800" spc="-1" strike="noStrike">
                <a:solidFill>
                  <a:srgbClr val="000000"/>
                </a:solidFill>
                <a:latin typeface="Montserrat"/>
              </a:rPr>
              <a:t>     </a:t>
            </a:r>
            <a:r>
              <a:rPr b="0" lang="de-DE" sz="1800" spc="-1" strike="noStrike">
                <a:solidFill>
                  <a:srgbClr val="000000"/>
                </a:solidFill>
                <a:latin typeface="Montserrat"/>
              </a:rPr>
              <a:t>Regenschutz</a:t>
            </a:r>
            <a:endParaRPr b="0" lang="de-DE" sz="18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rPr>
              <a:t>Wechselklamotten</a:t>
            </a:r>
            <a:endParaRPr b="0" lang="de-DE" sz="18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rPr>
              <a:t>Verpflegung, ausreichend Wasser (auch zum Augen </a:t>
            </a:r>
            <a:endParaRPr b="0" lang="de-DE" sz="1800" spc="-1" strike="noStrike">
              <a:latin typeface="Arial"/>
            </a:endParaRPr>
          </a:p>
          <a:p>
            <a:pPr>
              <a:lnSpc>
                <a:spcPct val="100000"/>
              </a:lnSpc>
            </a:pPr>
            <a:r>
              <a:rPr b="0" lang="de-DE" sz="1800" spc="-1" strike="noStrike">
                <a:solidFill>
                  <a:srgbClr val="000000"/>
                </a:solidFill>
                <a:latin typeface="Montserrat"/>
              </a:rPr>
              <a:t>     </a:t>
            </a:r>
            <a:r>
              <a:rPr b="0" lang="de-DE" sz="1800" spc="-1" strike="noStrike">
                <a:solidFill>
                  <a:srgbClr val="000000"/>
                </a:solidFill>
                <a:latin typeface="Montserrat"/>
              </a:rPr>
              <a:t>auswaschen)</a:t>
            </a:r>
            <a:endParaRPr b="0" lang="de-DE" sz="18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rPr>
              <a:t>Erste Hilfe Set, Medikamente, Rettungsdecken</a:t>
            </a:r>
            <a:endParaRPr b="0" lang="de-DE" sz="18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rPr>
              <a:t>Isomatte und Schlafsack</a:t>
            </a:r>
            <a:endParaRPr b="0" lang="de-DE" sz="18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rPr>
              <a:t>Sekundenkleber, Nadel und ggf. auch einen Faden</a:t>
            </a:r>
            <a:endParaRPr b="0" lang="de-DE" sz="18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rPr>
              <a:t>ggf. Ausweispapiere + ein bisschen Kleingeld</a:t>
            </a:r>
            <a:endParaRPr b="0" lang="de-DE" sz="1800" spc="-1" strike="noStrike">
              <a:latin typeface="Arial"/>
            </a:endParaRPr>
          </a:p>
          <a:p>
            <a:pPr>
              <a:lnSpc>
                <a:spcPct val="100000"/>
              </a:lnSpc>
            </a:pPr>
            <a:endParaRPr b="0" lang="de-DE" sz="1800" spc="-1" strike="noStrike">
              <a:latin typeface="Arial"/>
            </a:endParaRPr>
          </a:p>
        </p:txBody>
      </p:sp>
      <p:pic>
        <p:nvPicPr>
          <p:cNvPr id="252" name="Grafik 5" descr="Ein Bild, das Zubehör, Tasche enthält.&#10;&#10;Automatisch generierte Beschreibung"/>
          <p:cNvPicPr/>
          <p:nvPr/>
        </p:nvPicPr>
        <p:blipFill>
          <a:blip r:embed="rId3"/>
          <a:stretch/>
        </p:blipFill>
        <p:spPr>
          <a:xfrm>
            <a:off x="7032960" y="1464840"/>
            <a:ext cx="3516840" cy="4446360"/>
          </a:xfrm>
          <a:prstGeom prst="rect">
            <a:avLst/>
          </a:prstGeom>
          <a:ln>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253"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254" name="Grafik 2" descr=""/>
          <p:cNvPicPr/>
          <p:nvPr/>
        </p:nvPicPr>
        <p:blipFill>
          <a:blip r:embed="rId2"/>
          <a:stretch/>
        </p:blipFill>
        <p:spPr>
          <a:xfrm>
            <a:off x="10029960" y="204120"/>
            <a:ext cx="1928160" cy="769320"/>
          </a:xfrm>
          <a:prstGeom prst="rect">
            <a:avLst/>
          </a:prstGeom>
          <a:ln>
            <a:noFill/>
          </a:ln>
        </p:spPr>
      </p:pic>
      <p:sp>
        <p:nvSpPr>
          <p:cNvPr id="255" name="CustomShape 2"/>
          <p:cNvSpPr/>
          <p:nvPr/>
        </p:nvSpPr>
        <p:spPr>
          <a:xfrm>
            <a:off x="0" y="1187280"/>
            <a:ext cx="12191760" cy="456984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endParaRPr b="0" lang="de-DE" sz="1800" spc="-1" strike="noStrike">
              <a:latin typeface="Arial"/>
            </a:endParaRPr>
          </a:p>
          <a:p>
            <a:pPr>
              <a:lnSpc>
                <a:spcPct val="100000"/>
              </a:lnSpc>
            </a:pPr>
            <a:r>
              <a:rPr b="1" lang="de-DE" sz="3200" spc="-1" strike="noStrike">
                <a:solidFill>
                  <a:srgbClr val="000000"/>
                </a:solidFill>
                <a:latin typeface="Montserrat SemiBold"/>
              </a:rPr>
              <a:t>Hygienekonzept</a:t>
            </a:r>
            <a:endParaRPr b="0" lang="de-DE" sz="3200" spc="-1" strike="noStrike">
              <a:latin typeface="Arial"/>
            </a:endParaRPr>
          </a:p>
          <a:p>
            <a:pPr>
              <a:lnSpc>
                <a:spcPct val="100000"/>
              </a:lnSpc>
            </a:pPr>
            <a:endParaRPr b="0" lang="de-DE" sz="3200" spc="-1" strike="noStrike">
              <a:latin typeface="Arial"/>
            </a:endParaRPr>
          </a:p>
          <a:p>
            <a:pPr>
              <a:lnSpc>
                <a:spcPct val="100000"/>
              </a:lnSpc>
            </a:pPr>
            <a:r>
              <a:rPr b="1" lang="de-DE" sz="1800" spc="-1" strike="noStrike">
                <a:solidFill>
                  <a:srgbClr val="000000"/>
                </a:solidFill>
                <a:latin typeface="Montserrat"/>
              </a:rPr>
              <a:t>Das Hygienekonzept wird derzeit noch erstellt! </a:t>
            </a:r>
            <a:endParaRPr b="0" lang="de-DE" sz="1800" spc="-1" strike="noStrike">
              <a:latin typeface="Arial"/>
            </a:endParaRPr>
          </a:p>
          <a:p>
            <a:pPr marL="285840" indent="-285480">
              <a:lnSpc>
                <a:spcPct val="100000"/>
              </a:lnSpc>
              <a:buClr>
                <a:srgbClr val="000000"/>
              </a:buClr>
              <a:buFont typeface="Wingdings" charset="2"/>
              <a:buChar char=""/>
            </a:pPr>
            <a:r>
              <a:rPr b="1" lang="de-DE" sz="1800" spc="-1" strike="noStrike">
                <a:solidFill>
                  <a:srgbClr val="000000"/>
                </a:solidFill>
                <a:latin typeface="Montserrat"/>
              </a:rPr>
              <a:t>Informiert euch vor der Aktion auf der Homepage!</a:t>
            </a:r>
            <a:endParaRPr b="0" lang="de-DE" sz="1800" spc="-1" strike="noStrike">
              <a:latin typeface="Arial"/>
            </a:endParaRPr>
          </a:p>
          <a:p>
            <a:pPr>
              <a:lnSpc>
                <a:spcPct val="100000"/>
              </a:lnSpc>
            </a:pPr>
            <a:endParaRPr b="0" lang="de-DE" sz="18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rPr>
              <a:t>Wir halten Corona-Schutzmaßnahmen ein</a:t>
            </a:r>
            <a:endParaRPr b="0" lang="de-DE" sz="18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rPr>
              <a:t>Wenn Abstände nicht eingehalten werden können, </a:t>
            </a:r>
            <a:endParaRPr b="0" lang="de-DE" sz="1800" spc="-1" strike="noStrike">
              <a:latin typeface="Arial"/>
            </a:endParaRPr>
          </a:p>
          <a:p>
            <a:pPr>
              <a:lnSpc>
                <a:spcPct val="100000"/>
              </a:lnSpc>
            </a:pPr>
            <a:r>
              <a:rPr b="0" lang="de-DE" sz="1800" spc="-1" strike="noStrike">
                <a:solidFill>
                  <a:srgbClr val="000000"/>
                </a:solidFill>
                <a:latin typeface="Montserrat"/>
              </a:rPr>
              <a:t>     </a:t>
            </a:r>
            <a:r>
              <a:rPr b="0" lang="de-DE" sz="1800" spc="-1" strike="noStrike">
                <a:solidFill>
                  <a:srgbClr val="000000"/>
                </a:solidFill>
                <a:latin typeface="Montserrat"/>
              </a:rPr>
              <a:t>oder wir in geschlossenen Räumen sind, tragen wir </a:t>
            </a:r>
            <a:endParaRPr b="0" lang="de-DE" sz="1800" spc="-1" strike="noStrike">
              <a:latin typeface="Arial"/>
            </a:endParaRPr>
          </a:p>
          <a:p>
            <a:pPr>
              <a:lnSpc>
                <a:spcPct val="100000"/>
              </a:lnSpc>
            </a:pPr>
            <a:r>
              <a:rPr b="0" lang="de-DE" sz="1800" spc="-1" strike="noStrike">
                <a:solidFill>
                  <a:srgbClr val="000000"/>
                </a:solidFill>
                <a:latin typeface="Montserrat"/>
              </a:rPr>
              <a:t>     </a:t>
            </a:r>
            <a:r>
              <a:rPr b="0" lang="de-DE" sz="1800" spc="-1" strike="noStrike">
                <a:solidFill>
                  <a:srgbClr val="000000"/>
                </a:solidFill>
                <a:latin typeface="Montserrat"/>
              </a:rPr>
              <a:t>Mund-Nasen-Bedeckung</a:t>
            </a:r>
            <a:endParaRPr b="0" lang="de-DE" sz="18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rPr>
              <a:t>Regelmäßig Hände waschen &amp; desinfizieren</a:t>
            </a:r>
            <a:endParaRPr b="0" lang="de-DE" sz="18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rPr>
              <a:t>Möglichst vor der Aktion in Selbstisolation begehen, Tests nutzen!</a:t>
            </a:r>
            <a:endParaRPr b="0" lang="de-DE" sz="1800" spc="-1" strike="noStrike">
              <a:latin typeface="Arial"/>
            </a:endParaRPr>
          </a:p>
          <a:p>
            <a:pPr marL="285840" indent="-285480">
              <a:lnSpc>
                <a:spcPct val="100000"/>
              </a:lnSpc>
              <a:buClr>
                <a:srgbClr val="000000"/>
              </a:buClr>
              <a:buFont typeface="Courier New"/>
              <a:buChar char="o"/>
            </a:pPr>
            <a:r>
              <a:rPr b="1" lang="de-DE" sz="1800" spc="-1" strike="noStrike">
                <a:solidFill>
                  <a:srgbClr val="000000"/>
                </a:solidFill>
                <a:latin typeface="Montserrat"/>
              </a:rPr>
              <a:t>Wenn ihr euch krank fühlt, oder Kontakt mit einem Corona-Fall hattet, kommt nicht!</a:t>
            </a:r>
            <a:endParaRPr b="0" lang="de-DE" sz="1800" spc="-1" strike="noStrike">
              <a:latin typeface="Arial"/>
            </a:endParaRPr>
          </a:p>
          <a:p>
            <a:pPr marL="285840" indent="-285480">
              <a:lnSpc>
                <a:spcPct val="100000"/>
              </a:lnSpc>
              <a:buClr>
                <a:srgbClr val="000000"/>
              </a:buClr>
              <a:buFont typeface="Courier New"/>
              <a:buChar char="o"/>
            </a:pPr>
            <a:r>
              <a:rPr b="0" lang="de-DE" sz="1800" spc="-1" strike="noStrike">
                <a:solidFill>
                  <a:srgbClr val="000000"/>
                </a:solidFill>
                <a:latin typeface="Montserrat"/>
              </a:rPr>
              <a:t>Minimiert eure Kontakte 2 Wochen nach der Aktion, insbesondere mit Personen aus Risikogruppen</a:t>
            </a:r>
            <a:endParaRPr b="0" lang="de-DE" sz="1800" spc="-1" strike="noStrike">
              <a:latin typeface="Arial"/>
            </a:endParaRPr>
          </a:p>
          <a:p>
            <a:pPr>
              <a:lnSpc>
                <a:spcPct val="100000"/>
              </a:lnSpc>
            </a:pPr>
            <a:endParaRPr b="0" lang="de-DE" sz="1800" spc="-1" strike="noStrike">
              <a:latin typeface="Arial"/>
            </a:endParaRPr>
          </a:p>
        </p:txBody>
      </p:sp>
      <p:pic>
        <p:nvPicPr>
          <p:cNvPr id="256" name="Grafik 5" descr=""/>
          <p:cNvPicPr/>
          <p:nvPr/>
        </p:nvPicPr>
        <p:blipFill>
          <a:blip r:embed="rId3"/>
          <a:srcRect l="8398" t="0" r="33637" b="34884"/>
          <a:stretch/>
        </p:blipFill>
        <p:spPr>
          <a:xfrm>
            <a:off x="8596080" y="2107080"/>
            <a:ext cx="3595680" cy="2499840"/>
          </a:xfrm>
          <a:prstGeom prst="rect">
            <a:avLst/>
          </a:prstGeom>
          <a:ln>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257"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258" name="Grafik 2" descr=""/>
          <p:cNvPicPr/>
          <p:nvPr/>
        </p:nvPicPr>
        <p:blipFill>
          <a:blip r:embed="rId2"/>
          <a:stretch/>
        </p:blipFill>
        <p:spPr>
          <a:xfrm>
            <a:off x="10029960" y="204120"/>
            <a:ext cx="1928160" cy="769320"/>
          </a:xfrm>
          <a:prstGeom prst="rect">
            <a:avLst/>
          </a:prstGeom>
          <a:ln>
            <a:noFill/>
          </a:ln>
        </p:spPr>
      </p:pic>
      <p:sp>
        <p:nvSpPr>
          <p:cNvPr id="259" name="CustomShape 2"/>
          <p:cNvSpPr/>
          <p:nvPr/>
        </p:nvSpPr>
        <p:spPr>
          <a:xfrm>
            <a:off x="0" y="1265400"/>
            <a:ext cx="12191760" cy="472104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1" lang="de-DE" sz="3600" spc="-1" strike="noStrike">
                <a:solidFill>
                  <a:srgbClr val="000000"/>
                </a:solidFill>
                <a:latin typeface="Montserrat SemiBold"/>
              </a:rPr>
              <a:t>Anreise und Camp</a:t>
            </a:r>
            <a:endParaRPr b="0" lang="de-DE" sz="3600" spc="-1" strike="noStrike">
              <a:latin typeface="Arial"/>
            </a:endParaRPr>
          </a:p>
          <a:p>
            <a:pPr>
              <a:lnSpc>
                <a:spcPct val="100000"/>
              </a:lnSpc>
            </a:pPr>
            <a:endParaRPr b="0" lang="de-DE" sz="3600" spc="-1" strike="noStrike">
              <a:latin typeface="Arial"/>
            </a:endParaRPr>
          </a:p>
          <a:p>
            <a:pPr>
              <a:lnSpc>
                <a:spcPct val="100000"/>
              </a:lnSpc>
            </a:pPr>
            <a:endParaRPr b="0" lang="de-DE" sz="3600" spc="-1" strike="noStrike">
              <a:latin typeface="Arial"/>
            </a:endParaRPr>
          </a:p>
          <a:p>
            <a:pPr marL="457200" indent="-456840">
              <a:lnSpc>
                <a:spcPct val="100000"/>
              </a:lnSpc>
              <a:buClr>
                <a:srgbClr val="000000"/>
              </a:buClr>
              <a:buFont typeface="Wingdings" charset="2"/>
              <a:buChar char=""/>
            </a:pPr>
            <a:r>
              <a:rPr b="0" lang="de-DE" sz="2800" spc="-1" strike="noStrike">
                <a:solidFill>
                  <a:srgbClr val="000000"/>
                </a:solidFill>
                <a:latin typeface="Montserrat"/>
              </a:rPr>
              <a:t>Camp vom 08.-13. September </a:t>
            </a:r>
            <a:endParaRPr b="0" lang="de-DE" sz="2800" spc="-1" strike="noStrike">
              <a:latin typeface="Arial"/>
            </a:endParaRPr>
          </a:p>
          <a:p>
            <a:pPr>
              <a:lnSpc>
                <a:spcPct val="100000"/>
              </a:lnSpc>
            </a:pPr>
            <a:r>
              <a:rPr b="0" lang="de-DE" sz="2800" spc="-1" strike="noStrike">
                <a:solidFill>
                  <a:srgbClr val="000000"/>
                </a:solidFill>
                <a:latin typeface="Montserrat"/>
              </a:rPr>
              <a:t>     </a:t>
            </a:r>
            <a:r>
              <a:rPr b="0" lang="de-DE" sz="2800" spc="-1" strike="noStrike">
                <a:solidFill>
                  <a:srgbClr val="000000"/>
                </a:solidFill>
                <a:latin typeface="Montserrat"/>
              </a:rPr>
              <a:t>(weitere Infos folgen)</a:t>
            </a:r>
            <a:endParaRPr b="0" lang="de-DE" sz="2800" spc="-1" strike="noStrike">
              <a:latin typeface="Arial"/>
            </a:endParaRPr>
          </a:p>
          <a:p>
            <a:pPr marL="457200" indent="-456840">
              <a:lnSpc>
                <a:spcPct val="100000"/>
              </a:lnSpc>
              <a:buClr>
                <a:srgbClr val="000000"/>
              </a:buClr>
              <a:buFont typeface="Wingdings" charset="2"/>
              <a:buChar char=""/>
            </a:pPr>
            <a:r>
              <a:rPr b="0" lang="de-DE" sz="2800" spc="-1" strike="noStrike">
                <a:solidFill>
                  <a:srgbClr val="000000"/>
                </a:solidFill>
                <a:latin typeface="Montserrat"/>
              </a:rPr>
              <a:t>Es wird auch eine Bettenbörse </a:t>
            </a:r>
            <a:endParaRPr b="0" lang="de-DE" sz="2800" spc="-1" strike="noStrike">
              <a:latin typeface="Arial"/>
            </a:endParaRPr>
          </a:p>
          <a:p>
            <a:pPr>
              <a:lnSpc>
                <a:spcPct val="100000"/>
              </a:lnSpc>
            </a:pPr>
            <a:r>
              <a:rPr b="0" lang="de-DE" sz="2800" spc="-1" strike="noStrike">
                <a:solidFill>
                  <a:srgbClr val="000000"/>
                </a:solidFill>
                <a:latin typeface="Montserrat"/>
              </a:rPr>
              <a:t>     </a:t>
            </a:r>
            <a:r>
              <a:rPr b="0" lang="de-DE" sz="2800" spc="-1" strike="noStrike">
                <a:solidFill>
                  <a:srgbClr val="000000"/>
                </a:solidFill>
                <a:latin typeface="Montserrat"/>
              </a:rPr>
              <a:t>geben</a:t>
            </a:r>
            <a:endParaRPr b="0" lang="de-DE" sz="2800" spc="-1" strike="noStrike">
              <a:latin typeface="Arial"/>
            </a:endParaRPr>
          </a:p>
          <a:p>
            <a:pPr marL="457200" indent="-456840">
              <a:lnSpc>
                <a:spcPct val="100000"/>
              </a:lnSpc>
              <a:buClr>
                <a:srgbClr val="000000"/>
              </a:buClr>
              <a:buFont typeface="Wingdings" charset="2"/>
              <a:buChar char=""/>
            </a:pPr>
            <a:r>
              <a:rPr b="0" lang="de-DE" sz="2800" spc="-1" strike="noStrike">
                <a:solidFill>
                  <a:srgbClr val="000000"/>
                </a:solidFill>
                <a:latin typeface="Montserrat"/>
              </a:rPr>
              <a:t>Anreise per Zug oder Bus nach </a:t>
            </a:r>
            <a:endParaRPr b="0" lang="de-DE" sz="2800" spc="-1" strike="noStrike">
              <a:latin typeface="Arial"/>
            </a:endParaRPr>
          </a:p>
          <a:p>
            <a:pPr>
              <a:lnSpc>
                <a:spcPct val="100000"/>
              </a:lnSpc>
            </a:pPr>
            <a:r>
              <a:rPr b="0" lang="de-DE" sz="2800" spc="-1" strike="noStrike">
                <a:solidFill>
                  <a:srgbClr val="000000"/>
                </a:solidFill>
                <a:latin typeface="Montserrat"/>
              </a:rPr>
              <a:t>     </a:t>
            </a:r>
            <a:r>
              <a:rPr b="0" lang="de-DE" sz="2800" spc="-1" strike="noStrike">
                <a:solidFill>
                  <a:srgbClr val="000000"/>
                </a:solidFill>
                <a:latin typeface="Montserrat"/>
              </a:rPr>
              <a:t>München (Gruppen- und </a:t>
            </a:r>
            <a:endParaRPr b="0" lang="de-DE" sz="2800" spc="-1" strike="noStrike">
              <a:latin typeface="Arial"/>
            </a:endParaRPr>
          </a:p>
          <a:p>
            <a:pPr>
              <a:lnSpc>
                <a:spcPct val="100000"/>
              </a:lnSpc>
            </a:pPr>
            <a:r>
              <a:rPr b="0" lang="de-DE" sz="2800" spc="-1" strike="noStrike">
                <a:solidFill>
                  <a:srgbClr val="000000"/>
                </a:solidFill>
                <a:latin typeface="Montserrat"/>
              </a:rPr>
              <a:t>     </a:t>
            </a:r>
            <a:r>
              <a:rPr b="0" lang="de-DE" sz="2800" spc="-1" strike="noStrike">
                <a:solidFill>
                  <a:srgbClr val="000000"/>
                </a:solidFill>
                <a:latin typeface="Montserrat"/>
              </a:rPr>
              <a:t>Quer-durchs-Land Tickets sind günstiger)</a:t>
            </a:r>
            <a:endParaRPr b="0" lang="de-DE" sz="2800" spc="-1" strike="noStrike">
              <a:latin typeface="Arial"/>
            </a:endParaRPr>
          </a:p>
          <a:p>
            <a:pPr>
              <a:lnSpc>
                <a:spcPct val="100000"/>
              </a:lnSpc>
            </a:pPr>
            <a:r>
              <a:rPr b="0" lang="de-DE" sz="2800" spc="-1" strike="noStrike">
                <a:solidFill>
                  <a:srgbClr val="000000"/>
                </a:solidFill>
                <a:latin typeface="Wingdings"/>
              </a:rPr>
              <a:t></a:t>
            </a:r>
            <a:r>
              <a:rPr b="0" lang="de-DE" sz="2800" spc="-1" strike="noStrike">
                <a:solidFill>
                  <a:srgbClr val="000000"/>
                </a:solidFill>
                <a:latin typeface="Montserrat"/>
              </a:rPr>
              <a:t> </a:t>
            </a:r>
            <a:r>
              <a:rPr b="0" lang="de-DE" sz="2800" spc="-1" strike="noStrike">
                <a:solidFill>
                  <a:srgbClr val="000000"/>
                </a:solidFill>
                <a:latin typeface="Montserrat"/>
              </a:rPr>
              <a:t>Es wird auch eine Anreisebörse geben</a:t>
            </a:r>
            <a:endParaRPr b="0" lang="de-DE" sz="2800" spc="-1" strike="noStrike">
              <a:latin typeface="Arial"/>
            </a:endParaRPr>
          </a:p>
        </p:txBody>
      </p:sp>
      <p:pic>
        <p:nvPicPr>
          <p:cNvPr id="260" name="Grafik 5" descr="Ein Bild, das Baum, draußen, Person, Personen enthält.&#10;&#10;Automatisch generierte Beschreibung"/>
          <p:cNvPicPr/>
          <p:nvPr/>
        </p:nvPicPr>
        <p:blipFill>
          <a:blip r:embed="rId3"/>
          <a:stretch/>
        </p:blipFill>
        <p:spPr>
          <a:xfrm>
            <a:off x="6747480" y="1972440"/>
            <a:ext cx="4077720" cy="2293560"/>
          </a:xfrm>
          <a:prstGeom prst="rect">
            <a:avLst/>
          </a:prstGeom>
          <a:ln>
            <a:noFill/>
          </a:ln>
        </p:spPr>
      </p:pic>
      <p:pic>
        <p:nvPicPr>
          <p:cNvPr id="261" name="Grafik 6" descr="Ein Bild, das draußen, Person, Personen, Gruppe enthält.&#10;&#10;Automatisch generierte Beschreibung"/>
          <p:cNvPicPr/>
          <p:nvPr/>
        </p:nvPicPr>
        <p:blipFill>
          <a:blip r:embed="rId4"/>
          <a:stretch/>
        </p:blipFill>
        <p:spPr>
          <a:xfrm>
            <a:off x="8786520" y="3681360"/>
            <a:ext cx="3405240" cy="199728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02"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03" name="Grafik 2" descr=""/>
          <p:cNvPicPr/>
          <p:nvPr/>
        </p:nvPicPr>
        <p:blipFill>
          <a:blip r:embed="rId2"/>
          <a:stretch/>
        </p:blipFill>
        <p:spPr>
          <a:xfrm>
            <a:off x="10029960" y="204120"/>
            <a:ext cx="1928160" cy="769320"/>
          </a:xfrm>
          <a:prstGeom prst="rect">
            <a:avLst/>
          </a:prstGeom>
          <a:ln>
            <a:noFill/>
          </a:ln>
        </p:spPr>
      </p:pic>
      <p:sp>
        <p:nvSpPr>
          <p:cNvPr id="104" name="CustomShape 2"/>
          <p:cNvSpPr/>
          <p:nvPr/>
        </p:nvSpPr>
        <p:spPr>
          <a:xfrm>
            <a:off x="0" y="974520"/>
            <a:ext cx="12191760" cy="514332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1" lang="de-DE" sz="3200" spc="-1" strike="noStrike">
                <a:solidFill>
                  <a:srgbClr val="000000"/>
                </a:solidFill>
                <a:latin typeface="Montserrat SemiBold"/>
              </a:rPr>
              <a:t>Klimakrise</a:t>
            </a:r>
            <a:endParaRPr b="0" lang="de-DE" sz="3200" spc="-1" strike="noStrike">
              <a:latin typeface="Arial"/>
            </a:endParaRPr>
          </a:p>
          <a:p>
            <a:pPr>
              <a:lnSpc>
                <a:spcPct val="100000"/>
              </a:lnSpc>
            </a:pPr>
            <a:endParaRPr b="0" lang="de-DE" sz="3200" spc="-1" strike="noStrike">
              <a:latin typeface="Arial"/>
            </a:endParaRPr>
          </a:p>
          <a:p>
            <a:pPr>
              <a:lnSpc>
                <a:spcPct val="100000"/>
              </a:lnSpc>
            </a:pPr>
            <a:r>
              <a:rPr b="0" lang="de-DE" sz="1800" spc="-1" strike="noStrike">
                <a:solidFill>
                  <a:srgbClr val="000000"/>
                </a:solidFill>
                <a:latin typeface="Montserrat"/>
              </a:rPr>
              <a:t>CO2-Uhr des </a:t>
            </a:r>
            <a:r>
              <a:rPr b="0" lang="de-DE" sz="1800" spc="-1" strike="noStrike" u="sng">
                <a:solidFill>
                  <a:srgbClr val="0563c1"/>
                </a:solidFill>
                <a:uFillTx/>
                <a:latin typeface="Montserrat"/>
                <a:hlinkClick r:id="rId3"/>
              </a:rPr>
              <a:t>Mercator Research Institute on </a:t>
            </a:r>
            <a:endParaRPr b="0" lang="de-DE" sz="1800" spc="-1" strike="noStrike">
              <a:latin typeface="Arial"/>
            </a:endParaRPr>
          </a:p>
          <a:p>
            <a:pPr>
              <a:lnSpc>
                <a:spcPct val="100000"/>
              </a:lnSpc>
            </a:pPr>
            <a:r>
              <a:rPr b="0" lang="de-DE" sz="1800" spc="-1" strike="noStrike" u="sng">
                <a:solidFill>
                  <a:srgbClr val="0563c1"/>
                </a:solidFill>
                <a:uFillTx/>
                <a:latin typeface="Montserrat"/>
                <a:hlinkClick r:id="rId4"/>
              </a:rPr>
              <a:t>Global Commons and Climate Change</a:t>
            </a:r>
            <a:r>
              <a:rPr b="0" lang="de-DE" sz="1800" spc="-1" strike="noStrike">
                <a:solidFill>
                  <a:srgbClr val="000000"/>
                </a:solidFill>
                <a:latin typeface="Montserrat"/>
              </a:rPr>
              <a:t>:</a:t>
            </a:r>
            <a:endParaRPr b="0" lang="de-DE" sz="1800" spc="-1" strike="noStrike">
              <a:latin typeface="Arial"/>
            </a:endParaRPr>
          </a:p>
          <a:p>
            <a:pPr>
              <a:lnSpc>
                <a:spcPct val="100000"/>
              </a:lnSpc>
            </a:pPr>
            <a:r>
              <a:rPr b="0" lang="de-DE" sz="1800" spc="-1" strike="noStrike">
                <a:solidFill>
                  <a:srgbClr val="000000"/>
                </a:solidFill>
                <a:latin typeface="Montserrat"/>
              </a:rPr>
              <a:t>Wir haben noch 6 Jahre, die Emissionen auf 0 zu senken, </a:t>
            </a:r>
            <a:endParaRPr b="0" lang="de-DE" sz="1800" spc="-1" strike="noStrike">
              <a:latin typeface="Arial"/>
            </a:endParaRPr>
          </a:p>
          <a:p>
            <a:pPr>
              <a:lnSpc>
                <a:spcPct val="100000"/>
              </a:lnSpc>
            </a:pPr>
            <a:r>
              <a:rPr b="0" lang="de-DE" sz="1800" spc="-1" strike="noStrike">
                <a:solidFill>
                  <a:srgbClr val="000000"/>
                </a:solidFill>
                <a:latin typeface="Montserrat"/>
              </a:rPr>
              <a:t>um die kritische Grenze von 1,5 Grad einzuhalten </a:t>
            </a:r>
            <a:endParaRPr b="0" lang="de-DE" sz="1800" spc="-1" strike="noStrike">
              <a:latin typeface="Arial"/>
            </a:endParaRPr>
          </a:p>
          <a:p>
            <a:pPr>
              <a:lnSpc>
                <a:spcPct val="100000"/>
              </a:lnSpc>
            </a:pPr>
            <a:r>
              <a:rPr b="0" lang="de-DE" sz="1800" spc="-1" strike="noStrike">
                <a:solidFill>
                  <a:srgbClr val="000000"/>
                </a:solidFill>
                <a:latin typeface="Montserrat"/>
              </a:rPr>
              <a:t>(Stand: 23.06.2021).</a:t>
            </a:r>
            <a:endParaRPr b="0" lang="de-DE" sz="1800" spc="-1" strike="noStrike">
              <a:latin typeface="Arial"/>
            </a:endParaRPr>
          </a:p>
          <a:p>
            <a:pPr>
              <a:lnSpc>
                <a:spcPct val="100000"/>
              </a:lnSpc>
            </a:pPr>
            <a:br/>
            <a:r>
              <a:rPr b="0" lang="de-DE" sz="1800" spc="-1" strike="noStrike">
                <a:solidFill>
                  <a:srgbClr val="000000"/>
                </a:solidFill>
                <a:latin typeface="Wingdings"/>
              </a:rPr>
              <a:t></a:t>
            </a:r>
            <a:r>
              <a:rPr b="0" lang="de-DE" sz="1800" spc="-1" strike="noStrike">
                <a:solidFill>
                  <a:srgbClr val="000000"/>
                </a:solidFill>
                <a:latin typeface="Montserrat"/>
              </a:rPr>
              <a:t> </a:t>
            </a:r>
            <a:r>
              <a:rPr b="0" lang="de-DE" sz="1800" spc="-1" strike="noStrike">
                <a:solidFill>
                  <a:srgbClr val="000000"/>
                </a:solidFill>
                <a:latin typeface="Montserrat"/>
              </a:rPr>
              <a:t>Daraus ergibt sich das verbleibende CO2-Budget von aktuell </a:t>
            </a:r>
            <a:endParaRPr b="0" lang="de-DE" sz="1800" spc="-1" strike="noStrike">
              <a:latin typeface="Arial"/>
            </a:endParaRPr>
          </a:p>
          <a:p>
            <a:pPr>
              <a:lnSpc>
                <a:spcPct val="100000"/>
              </a:lnSpc>
            </a:pPr>
            <a:r>
              <a:rPr b="0" lang="de-DE" sz="1800" spc="-1" strike="noStrike">
                <a:solidFill>
                  <a:srgbClr val="000000"/>
                </a:solidFill>
                <a:latin typeface="Montserrat"/>
              </a:rPr>
              <a:t>     </a:t>
            </a:r>
            <a:r>
              <a:rPr b="0" lang="de-DE" sz="1800" spc="-1" strike="noStrike">
                <a:solidFill>
                  <a:srgbClr val="000000"/>
                </a:solidFill>
                <a:latin typeface="Montserrat"/>
              </a:rPr>
              <a:t>ca. 308 Gigatonnen</a:t>
            </a:r>
            <a:endParaRPr b="0" lang="de-DE" sz="1800" spc="-1" strike="noStrike">
              <a:latin typeface="Arial"/>
            </a:endParaRPr>
          </a:p>
          <a:p>
            <a:pPr>
              <a:lnSpc>
                <a:spcPct val="100000"/>
              </a:lnSpc>
            </a:pPr>
            <a:endParaRPr b="0" lang="de-DE" sz="1800" spc="-1" strike="noStrike">
              <a:latin typeface="Arial"/>
            </a:endParaRPr>
          </a:p>
          <a:p>
            <a:pPr marL="285840" indent="-285480">
              <a:lnSpc>
                <a:spcPct val="100000"/>
              </a:lnSpc>
              <a:buClr>
                <a:srgbClr val="000000"/>
              </a:buClr>
              <a:buFont typeface="Wingdings" charset="2"/>
              <a:buChar char=""/>
            </a:pPr>
            <a:r>
              <a:rPr b="0" lang="de-DE" sz="1800" spc="-1" strike="noStrike">
                <a:solidFill>
                  <a:srgbClr val="000000"/>
                </a:solidFill>
                <a:latin typeface="Montserrat"/>
              </a:rPr>
              <a:t>Wenn die </a:t>
            </a:r>
            <a:r>
              <a:rPr b="1" lang="de-DE" sz="1800" spc="-1" strike="noStrike">
                <a:solidFill>
                  <a:srgbClr val="000000"/>
                </a:solidFill>
                <a:latin typeface="Montserrat"/>
              </a:rPr>
              <a:t>1,5°C-Grenze </a:t>
            </a:r>
            <a:r>
              <a:rPr b="0" lang="de-DE" sz="1800" spc="-1" strike="noStrike">
                <a:solidFill>
                  <a:srgbClr val="000000"/>
                </a:solidFill>
                <a:latin typeface="Montserrat"/>
              </a:rPr>
              <a:t>überschritten wird, kommt es zu </a:t>
            </a:r>
            <a:endParaRPr b="0" lang="de-DE" sz="1800" spc="-1" strike="noStrike">
              <a:latin typeface="Arial"/>
            </a:endParaRPr>
          </a:p>
          <a:p>
            <a:pPr>
              <a:lnSpc>
                <a:spcPct val="100000"/>
              </a:lnSpc>
            </a:pPr>
            <a:r>
              <a:rPr b="0" lang="de-DE" sz="1800" spc="-1" strike="noStrike">
                <a:solidFill>
                  <a:srgbClr val="000000"/>
                </a:solidFill>
                <a:latin typeface="Montserrat"/>
              </a:rPr>
              <a:t>     </a:t>
            </a:r>
            <a:r>
              <a:rPr b="0" lang="de-DE" sz="1800" spc="-1" strike="noStrike">
                <a:solidFill>
                  <a:srgbClr val="000000"/>
                </a:solidFill>
                <a:latin typeface="Montserrat"/>
              </a:rPr>
              <a:t>klimatischen Kippunkten, die nicht wieder rückgängig gemacht werden können</a:t>
            </a:r>
            <a:endParaRPr b="0" lang="de-DE" sz="1800" spc="-1" strike="noStrike">
              <a:latin typeface="Arial"/>
            </a:endParaRPr>
          </a:p>
          <a:p>
            <a:pPr lvl="1" marL="743040" indent="-285480">
              <a:lnSpc>
                <a:spcPct val="100000"/>
              </a:lnSpc>
              <a:buClr>
                <a:srgbClr val="000000"/>
              </a:buClr>
              <a:buFont typeface="Wingdings" charset="2"/>
              <a:buChar char=""/>
            </a:pPr>
            <a:r>
              <a:rPr b="0" lang="de-DE" sz="1800" spc="-1" strike="noStrike">
                <a:solidFill>
                  <a:srgbClr val="000000"/>
                </a:solidFill>
                <a:latin typeface="Montserrat"/>
              </a:rPr>
              <a:t>Kipppunkte sind zum Beispiel</a:t>
            </a:r>
            <a:endParaRPr b="0" lang="de-DE" sz="1800" spc="-1" strike="noStrike">
              <a:latin typeface="Arial"/>
            </a:endParaRPr>
          </a:p>
          <a:p>
            <a:pPr lvl="2" marL="1200240" indent="-285480">
              <a:lnSpc>
                <a:spcPct val="100000"/>
              </a:lnSpc>
              <a:buClr>
                <a:srgbClr val="000000"/>
              </a:buClr>
              <a:buFont typeface="Courier New"/>
              <a:buChar char="o"/>
            </a:pPr>
            <a:r>
              <a:rPr b="0" lang="en-US" sz="1800" spc="60" strike="noStrike">
                <a:solidFill>
                  <a:srgbClr val="000000"/>
                </a:solidFill>
                <a:latin typeface="Montserrat"/>
                <a:ea typeface="Frutiger 55 Roman"/>
              </a:rPr>
              <a:t>Absterben von Korallenriffen</a:t>
            </a:r>
            <a:endParaRPr b="0" lang="de-DE" sz="1800" spc="-1" strike="noStrike">
              <a:latin typeface="Arial"/>
            </a:endParaRPr>
          </a:p>
          <a:p>
            <a:pPr lvl="2" marL="1200240" indent="-285480">
              <a:lnSpc>
                <a:spcPct val="100000"/>
              </a:lnSpc>
              <a:buClr>
                <a:srgbClr val="000000"/>
              </a:buClr>
              <a:buFont typeface="Courier New"/>
              <a:buChar char="o"/>
            </a:pPr>
            <a:r>
              <a:rPr b="0" lang="en-US" sz="1800" spc="60" strike="noStrike">
                <a:solidFill>
                  <a:srgbClr val="000000"/>
                </a:solidFill>
                <a:latin typeface="Montserrat"/>
                <a:ea typeface="Frutiger 55 Roman"/>
              </a:rPr>
              <a:t>Methan in Permafrostböden in Sibirien (bedingt wiederrum andere Kipppunkte)</a:t>
            </a:r>
            <a:endParaRPr b="0" lang="de-DE" sz="1800" spc="-1" strike="noStrike">
              <a:latin typeface="Arial"/>
            </a:endParaRPr>
          </a:p>
          <a:p>
            <a:pPr>
              <a:lnSpc>
                <a:spcPct val="100000"/>
              </a:lnSpc>
            </a:pPr>
            <a:endParaRPr b="0" lang="de-DE" sz="1800" spc="-1" strike="noStrike">
              <a:latin typeface="Arial"/>
            </a:endParaRPr>
          </a:p>
          <a:p>
            <a:pPr>
              <a:lnSpc>
                <a:spcPct val="100000"/>
              </a:lnSpc>
            </a:pPr>
            <a:endParaRPr b="0" lang="de-DE" sz="1800" spc="-1" strike="noStrike">
              <a:latin typeface="Arial"/>
            </a:endParaRPr>
          </a:p>
        </p:txBody>
      </p:sp>
      <p:pic>
        <p:nvPicPr>
          <p:cNvPr id="105" name="Picture 2" descr=""/>
          <p:cNvPicPr/>
          <p:nvPr/>
        </p:nvPicPr>
        <p:blipFill>
          <a:blip r:embed="rId5"/>
          <a:stretch/>
        </p:blipFill>
        <p:spPr>
          <a:xfrm>
            <a:off x="7734600" y="1181520"/>
            <a:ext cx="4090320" cy="3137400"/>
          </a:xfrm>
          <a:prstGeom prst="rect">
            <a:avLst/>
          </a:prstGeom>
          <a:ln>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262"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263" name="Grafik 2" descr=""/>
          <p:cNvPicPr/>
          <p:nvPr/>
        </p:nvPicPr>
        <p:blipFill>
          <a:blip r:embed="rId2"/>
          <a:stretch/>
        </p:blipFill>
        <p:spPr>
          <a:xfrm>
            <a:off x="10029960" y="204120"/>
            <a:ext cx="1928160" cy="769320"/>
          </a:xfrm>
          <a:prstGeom prst="rect">
            <a:avLst/>
          </a:prstGeom>
          <a:ln>
            <a:noFill/>
          </a:ln>
        </p:spPr>
      </p:pic>
      <p:sp>
        <p:nvSpPr>
          <p:cNvPr id="264" name="CustomShape 2"/>
          <p:cNvSpPr/>
          <p:nvPr/>
        </p:nvSpPr>
        <p:spPr>
          <a:xfrm>
            <a:off x="0" y="983880"/>
            <a:ext cx="12191760" cy="490572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0" lang="de-DE" sz="3200" spc="-1" strike="noStrike">
                <a:solidFill>
                  <a:srgbClr val="000000"/>
                </a:solidFill>
                <a:latin typeface="Montserrat SemiBold"/>
              </a:rPr>
              <a:t>Eigene Infos der Ortsgruppe (fügt hier gerne eure eigenen Infos ein):</a:t>
            </a: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alpha val="33000"/>
          </a:srgbClr>
        </a:solidFill>
      </p:bgPr>
    </p:bg>
    <p:spTree>
      <p:nvGrpSpPr>
        <p:cNvPr id="1" name=""/>
        <p:cNvGrpSpPr/>
        <p:nvPr/>
      </p:nvGrpSpPr>
      <p:grpSpPr>
        <a:xfrm>
          <a:off x="0" y="0"/>
          <a:ext cx="0" cy="0"/>
          <a:chOff x="0" y="0"/>
          <a:chExt cx="0" cy="0"/>
        </a:xfrm>
      </p:grpSpPr>
      <p:sp>
        <p:nvSpPr>
          <p:cNvPr id="265" name="CustomShape 1"/>
          <p:cNvSpPr/>
          <p:nvPr/>
        </p:nvSpPr>
        <p:spPr>
          <a:xfrm>
            <a:off x="633960" y="4550400"/>
            <a:ext cx="10908720" cy="1057320"/>
          </a:xfrm>
          <a:prstGeom prst="rect">
            <a:avLst/>
          </a:prstGeom>
          <a:noFill/>
          <a:ln>
            <a:noFill/>
          </a:ln>
        </p:spPr>
        <p:style>
          <a:lnRef idx="0"/>
          <a:fillRef idx="0"/>
          <a:effectRef idx="0"/>
          <a:fontRef idx="minor"/>
        </p:style>
        <p:txBody>
          <a:bodyPr anchor="b">
            <a:normAutofit fontScale="39000"/>
          </a:bodyPr>
          <a:p>
            <a:pPr>
              <a:lnSpc>
                <a:spcPct val="85000"/>
              </a:lnSpc>
              <a:spcAft>
                <a:spcPts val="601"/>
              </a:spcAft>
            </a:pPr>
            <a:r>
              <a:rPr b="0" lang="en-US" sz="4300" spc="-52" strike="noStrike">
                <a:solidFill>
                  <a:srgbClr val="262626"/>
                </a:solidFill>
                <a:latin typeface="Montserrat SemiBold"/>
              </a:rPr>
              <a:t>auf geht’s, ab geht’s!</a:t>
            </a:r>
            <a:endParaRPr b="0" lang="de-DE" sz="4300" spc="-1" strike="noStrike">
              <a:latin typeface="Arial"/>
            </a:endParaRPr>
          </a:p>
          <a:p>
            <a:pPr>
              <a:lnSpc>
                <a:spcPct val="85000"/>
              </a:lnSpc>
              <a:spcAft>
                <a:spcPts val="601"/>
              </a:spcAft>
            </a:pPr>
            <a:r>
              <a:rPr b="1" lang="en-US" sz="4300" spc="-52" strike="noStrike">
                <a:solidFill>
                  <a:srgbClr val="262626"/>
                </a:solidFill>
                <a:latin typeface="Montserrat SemiBold"/>
              </a:rPr>
              <a:t>Wir sehen uns im September in München…</a:t>
            </a:r>
            <a:endParaRPr b="0" lang="de-DE" sz="4300" spc="-1" strike="noStrike">
              <a:latin typeface="Arial"/>
            </a:endParaRPr>
          </a:p>
        </p:txBody>
      </p:sp>
      <p:pic>
        <p:nvPicPr>
          <p:cNvPr id="266" name="Grafik 2" descr=""/>
          <p:cNvPicPr/>
          <p:nvPr/>
        </p:nvPicPr>
        <p:blipFill>
          <a:blip r:embed="rId1"/>
          <a:stretch/>
        </p:blipFill>
        <p:spPr>
          <a:xfrm>
            <a:off x="635400" y="1415160"/>
            <a:ext cx="5131440" cy="2052360"/>
          </a:xfrm>
          <a:prstGeom prst="rect">
            <a:avLst/>
          </a:prstGeom>
          <a:ln>
            <a:noFill/>
          </a:ln>
        </p:spPr>
      </p:pic>
      <p:pic>
        <p:nvPicPr>
          <p:cNvPr id="267" name="Grafik 5" descr="Ein Bild, das Person, draußen, Sport, Gruppe enthält.&#10;&#10;Automatisch generierte Beschreibung"/>
          <p:cNvPicPr/>
          <p:nvPr/>
        </p:nvPicPr>
        <p:blipFill>
          <a:blip r:embed="rId2"/>
          <a:stretch/>
        </p:blipFill>
        <p:spPr>
          <a:xfrm>
            <a:off x="6424920" y="726840"/>
            <a:ext cx="5117760" cy="3429000"/>
          </a:xfrm>
          <a:prstGeom prst="rect">
            <a:avLst/>
          </a:prstGeom>
          <a:ln>
            <a:noFill/>
          </a:ln>
        </p:spPr>
      </p:pic>
      <p:sp>
        <p:nvSpPr>
          <p:cNvPr id="268" name="CustomShape 2"/>
          <p:cNvSpPr/>
          <p:nvPr/>
        </p:nvSpPr>
        <p:spPr>
          <a:xfrm rot="424800">
            <a:off x="9150840" y="3417120"/>
            <a:ext cx="2956680" cy="1461960"/>
          </a:xfrm>
          <a:prstGeom prst="rect">
            <a:avLst/>
          </a:prstGeom>
          <a:solidFill>
            <a:schemeClr val="tx1"/>
          </a:solidFill>
          <a:ln>
            <a:noFill/>
          </a:ln>
        </p:spPr>
        <p:style>
          <a:lnRef idx="0"/>
          <a:fillRef idx="0"/>
          <a:effectRef idx="0"/>
          <a:fontRef idx="minor"/>
        </p:style>
        <p:txBody>
          <a:bodyPr lIns="90000" rIns="90000" tIns="45000" bIns="45000">
            <a:spAutoFit/>
          </a:bodyPr>
          <a:p>
            <a:pPr>
              <a:lnSpc>
                <a:spcPct val="100000"/>
              </a:lnSpc>
            </a:pPr>
            <a:r>
              <a:rPr b="1" lang="de-DE" sz="1800" spc="-1" strike="noStrike">
                <a:solidFill>
                  <a:srgbClr val="ffffff"/>
                </a:solidFill>
                <a:latin typeface="Montserrat"/>
              </a:rPr>
              <a:t>Willst du mit mir die IAA blockieren gehen?</a:t>
            </a:r>
            <a:endParaRPr b="0" lang="de-DE" sz="1800" spc="-1" strike="noStrike">
              <a:latin typeface="Arial"/>
            </a:endParaRPr>
          </a:p>
          <a:p>
            <a:pPr marL="285840" indent="-285480">
              <a:lnSpc>
                <a:spcPct val="100000"/>
              </a:lnSpc>
              <a:buClr>
                <a:srgbClr val="ffffff"/>
              </a:buClr>
              <a:buFont typeface="Courier New"/>
              <a:buChar char="o"/>
            </a:pPr>
            <a:r>
              <a:rPr b="1" lang="de-DE" sz="1800" spc="-1" strike="noStrike">
                <a:solidFill>
                  <a:srgbClr val="ffffff"/>
                </a:solidFill>
                <a:latin typeface="Montserrat"/>
              </a:rPr>
              <a:t>JA</a:t>
            </a:r>
            <a:endParaRPr b="0" lang="de-DE" sz="1800" spc="-1" strike="noStrike">
              <a:latin typeface="Arial"/>
            </a:endParaRPr>
          </a:p>
          <a:p>
            <a:pPr marL="285840" indent="-285480">
              <a:lnSpc>
                <a:spcPct val="100000"/>
              </a:lnSpc>
              <a:buClr>
                <a:srgbClr val="ffffff"/>
              </a:buClr>
              <a:buFont typeface="Courier New"/>
              <a:buChar char="o"/>
            </a:pPr>
            <a:r>
              <a:rPr b="1" lang="de-DE" sz="1800" spc="-1" strike="noStrike">
                <a:solidFill>
                  <a:srgbClr val="ffffff"/>
                </a:solidFill>
                <a:latin typeface="Montserrat"/>
              </a:rPr>
              <a:t>NEIN</a:t>
            </a:r>
            <a:endParaRPr b="0" lang="de-DE" sz="1800" spc="-1" strike="noStrike">
              <a:latin typeface="Arial"/>
            </a:endParaRPr>
          </a:p>
          <a:p>
            <a:pPr marL="285840" indent="-285480">
              <a:lnSpc>
                <a:spcPct val="100000"/>
              </a:lnSpc>
              <a:buClr>
                <a:srgbClr val="ffffff"/>
              </a:buClr>
              <a:buFont typeface="Courier New"/>
              <a:buChar char="o"/>
            </a:pPr>
            <a:r>
              <a:rPr b="1" lang="de-DE" sz="1800" spc="-1" strike="noStrike">
                <a:solidFill>
                  <a:srgbClr val="ffffff"/>
                </a:solidFill>
                <a:latin typeface="Montserrat"/>
              </a:rPr>
              <a:t>VIELLEICHT</a:t>
            </a:r>
            <a:endParaRPr b="0" lang="de-DE"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06"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07" name="Grafik 2" descr=""/>
          <p:cNvPicPr/>
          <p:nvPr/>
        </p:nvPicPr>
        <p:blipFill>
          <a:blip r:embed="rId2"/>
          <a:stretch/>
        </p:blipFill>
        <p:spPr>
          <a:xfrm>
            <a:off x="10029960" y="204120"/>
            <a:ext cx="1928160" cy="769320"/>
          </a:xfrm>
          <a:prstGeom prst="rect">
            <a:avLst/>
          </a:prstGeom>
          <a:ln>
            <a:noFill/>
          </a:ln>
        </p:spPr>
      </p:pic>
      <p:sp>
        <p:nvSpPr>
          <p:cNvPr id="108" name="CustomShape 2"/>
          <p:cNvSpPr/>
          <p:nvPr/>
        </p:nvSpPr>
        <p:spPr>
          <a:xfrm>
            <a:off x="0" y="1112760"/>
            <a:ext cx="12191760" cy="503388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1" lang="de-DE" sz="3200" spc="-1" strike="noStrike">
                <a:solidFill>
                  <a:srgbClr val="000000"/>
                </a:solidFill>
                <a:latin typeface="Montserrat SemiBold"/>
              </a:rPr>
              <a:t>KlimaUNgerechtigkeit</a:t>
            </a:r>
            <a:endParaRPr b="0" lang="de-DE" sz="3200" spc="-1" strike="noStrike">
              <a:latin typeface="Arial"/>
            </a:endParaRPr>
          </a:p>
          <a:p>
            <a:pPr>
              <a:lnSpc>
                <a:spcPct val="100000"/>
              </a:lnSpc>
            </a:pPr>
            <a:endParaRPr b="0" lang="de-DE" sz="3200" spc="-1" strike="noStrike">
              <a:latin typeface="Arial"/>
            </a:endParaRPr>
          </a:p>
          <a:p>
            <a:pPr marL="457560" indent="-456840">
              <a:lnSpc>
                <a:spcPct val="100000"/>
              </a:lnSpc>
              <a:spcBef>
                <a:spcPts val="1001"/>
              </a:spcBef>
              <a:buClr>
                <a:srgbClr val="000000"/>
              </a:buClr>
              <a:buSzPct val="80000"/>
              <a:buFont typeface="Courier New"/>
              <a:buChar char="o"/>
            </a:pPr>
            <a:r>
              <a:rPr b="0" lang="en-US" sz="2000" spc="60" strike="noStrike">
                <a:solidFill>
                  <a:srgbClr val="000000"/>
                </a:solidFill>
                <a:latin typeface="Montserrat"/>
                <a:ea typeface="Frutiger 55 Roman"/>
              </a:rPr>
              <a:t>Der Weltklimarat IPCC warnt vor …</a:t>
            </a:r>
            <a:endParaRPr b="0" lang="de-DE" sz="2000" spc="-1" strike="noStrike">
              <a:latin typeface="Arial"/>
            </a:endParaRPr>
          </a:p>
          <a:p>
            <a:pPr lvl="1" marL="914760" indent="-456840">
              <a:lnSpc>
                <a:spcPct val="100000"/>
              </a:lnSpc>
              <a:spcBef>
                <a:spcPts val="1001"/>
              </a:spcBef>
              <a:buClr>
                <a:srgbClr val="000000"/>
              </a:buClr>
              <a:buSzPct val="80000"/>
              <a:buFont typeface="Courier New"/>
              <a:buChar char="o"/>
            </a:pPr>
            <a:r>
              <a:rPr b="0" lang="en-US" sz="2000" spc="60" strike="noStrike">
                <a:solidFill>
                  <a:srgbClr val="000000"/>
                </a:solidFill>
                <a:latin typeface="Montserrat"/>
                <a:ea typeface="Frutiger 55 Roman"/>
              </a:rPr>
              <a:t>… </a:t>
            </a:r>
            <a:r>
              <a:rPr b="0" lang="en-US" sz="2000" spc="60" strike="noStrike">
                <a:solidFill>
                  <a:srgbClr val="000000"/>
                </a:solidFill>
                <a:latin typeface="Montserrat"/>
                <a:ea typeface="Frutiger 55 Roman"/>
              </a:rPr>
              <a:t>Konflikten um Wasser und Ressourcen</a:t>
            </a:r>
            <a:endParaRPr b="0" lang="de-DE" sz="2000" spc="-1" strike="noStrike">
              <a:latin typeface="Arial"/>
            </a:endParaRPr>
          </a:p>
          <a:p>
            <a:pPr lvl="1" marL="914760" indent="-456840">
              <a:lnSpc>
                <a:spcPct val="100000"/>
              </a:lnSpc>
              <a:spcBef>
                <a:spcPts val="1001"/>
              </a:spcBef>
              <a:buClr>
                <a:srgbClr val="000000"/>
              </a:buClr>
              <a:buSzPct val="80000"/>
              <a:buFont typeface="Courier New"/>
              <a:buChar char="o"/>
            </a:pPr>
            <a:r>
              <a:rPr b="0" lang="en-US" sz="2000" spc="60" strike="noStrike">
                <a:solidFill>
                  <a:srgbClr val="000000"/>
                </a:solidFill>
                <a:latin typeface="Montserrat"/>
                <a:ea typeface="Frutiger 55 Roman"/>
              </a:rPr>
              <a:t>… </a:t>
            </a:r>
            <a:r>
              <a:rPr b="0" lang="en-US" sz="2000" spc="60" strike="noStrike">
                <a:solidFill>
                  <a:srgbClr val="000000"/>
                </a:solidFill>
                <a:latin typeface="Montserrat"/>
                <a:ea typeface="Frutiger 55 Roman"/>
              </a:rPr>
              <a:t>extremen Wetterereignissen</a:t>
            </a:r>
            <a:r>
              <a:rPr b="0" lang="en-US" sz="2000" spc="60" strike="noStrike">
                <a:solidFill>
                  <a:srgbClr val="000000"/>
                </a:solidFill>
                <a:latin typeface="Montserrat"/>
                <a:ea typeface="Frutiger 55 Roman"/>
              </a:rPr>
              <a:t>	</a:t>
            </a:r>
            <a:endParaRPr b="0" lang="de-DE" sz="2000" spc="-1" strike="noStrike">
              <a:latin typeface="Arial"/>
            </a:endParaRPr>
          </a:p>
          <a:p>
            <a:pPr lvl="1" marL="914760" indent="-456840">
              <a:lnSpc>
                <a:spcPct val="100000"/>
              </a:lnSpc>
              <a:spcBef>
                <a:spcPts val="1001"/>
              </a:spcBef>
              <a:buClr>
                <a:srgbClr val="000000"/>
              </a:buClr>
              <a:buSzPct val="80000"/>
              <a:buFont typeface="Courier New"/>
              <a:buChar char="o"/>
            </a:pPr>
            <a:r>
              <a:rPr b="0" lang="en-US" sz="2000" spc="60" strike="noStrike">
                <a:solidFill>
                  <a:srgbClr val="000000"/>
                </a:solidFill>
                <a:latin typeface="Montserrat"/>
                <a:ea typeface="Frutiger 55 Roman"/>
              </a:rPr>
              <a:t>… </a:t>
            </a:r>
            <a:r>
              <a:rPr b="0" lang="en-US" sz="2000" spc="60" strike="noStrike">
                <a:solidFill>
                  <a:srgbClr val="000000"/>
                </a:solidFill>
                <a:latin typeface="Montserrat"/>
                <a:ea typeface="Frutiger 55 Roman"/>
              </a:rPr>
              <a:t>verschärfter Ungerechtigkeit</a:t>
            </a:r>
            <a:endParaRPr b="0" lang="de-DE" sz="2000" spc="-1" strike="noStrike">
              <a:latin typeface="Arial"/>
            </a:endParaRPr>
          </a:p>
          <a:p>
            <a:pPr marL="457560" indent="-456840">
              <a:lnSpc>
                <a:spcPct val="100000"/>
              </a:lnSpc>
              <a:spcBef>
                <a:spcPts val="1001"/>
              </a:spcBef>
              <a:buClr>
                <a:srgbClr val="000000"/>
              </a:buClr>
              <a:buSzPct val="80000"/>
              <a:buFont typeface="Courier New"/>
              <a:buChar char="o"/>
            </a:pPr>
            <a:r>
              <a:rPr b="0" lang="en-US" sz="2000" spc="60" strike="noStrike">
                <a:solidFill>
                  <a:srgbClr val="000000"/>
                </a:solidFill>
                <a:latin typeface="Montserrat"/>
                <a:ea typeface="Frutiger 55 Roman"/>
              </a:rPr>
              <a:t>Hauptverursacher sind Konzerne und Regierungen des Globalen Nordens</a:t>
            </a:r>
            <a:endParaRPr b="0" lang="de-DE" sz="2000" spc="-1" strike="noStrike">
              <a:latin typeface="Arial"/>
            </a:endParaRPr>
          </a:p>
          <a:p>
            <a:pPr marL="457560" indent="-456840">
              <a:lnSpc>
                <a:spcPct val="100000"/>
              </a:lnSpc>
              <a:spcBef>
                <a:spcPts val="1001"/>
              </a:spcBef>
              <a:buClr>
                <a:srgbClr val="000000"/>
              </a:buClr>
              <a:buSzPct val="80000"/>
              <a:buFont typeface="Courier New"/>
              <a:buChar char="o"/>
            </a:pPr>
            <a:r>
              <a:rPr b="0" lang="en-US" sz="2000" spc="60" strike="noStrike">
                <a:solidFill>
                  <a:srgbClr val="000000"/>
                </a:solidFill>
                <a:latin typeface="Montserrat"/>
                <a:ea typeface="Frutiger 55 Roman"/>
              </a:rPr>
              <a:t>Besond</a:t>
            </a:r>
            <a:r>
              <a:rPr b="0" lang="en-US" sz="2000" spc="-1" strike="noStrike">
                <a:solidFill>
                  <a:srgbClr val="000000"/>
                </a:solidFill>
                <a:latin typeface="Montserrat"/>
                <a:ea typeface="Frutiger 55 Roman"/>
              </a:rPr>
              <a:t>ers betroffen sind </a:t>
            </a:r>
            <a:r>
              <a:rPr b="0" i="1" lang="en-US" sz="2000" spc="-1" strike="noStrike">
                <a:solidFill>
                  <a:srgbClr val="000000"/>
                </a:solidFill>
                <a:latin typeface="Montserrat"/>
                <a:ea typeface="Frutiger 55 Roman"/>
              </a:rPr>
              <a:t>frontline communities  </a:t>
            </a:r>
            <a:r>
              <a:rPr b="0" lang="en-US" sz="2000" spc="-1" strike="noStrike">
                <a:solidFill>
                  <a:srgbClr val="000000"/>
                </a:solidFill>
                <a:latin typeface="Montserrat"/>
                <a:ea typeface="Frutiger 55 Roman"/>
              </a:rPr>
              <a:t>im Globalen Süden und in kolonisierten Territorien des Globalen Nordens, z.B. Kanada</a:t>
            </a:r>
            <a:endParaRPr b="0" lang="de-DE" sz="2000" spc="-1" strike="noStrike">
              <a:latin typeface="Arial"/>
            </a:endParaRPr>
          </a:p>
          <a:p>
            <a:pPr marL="360">
              <a:lnSpc>
                <a:spcPct val="100000"/>
              </a:lnSpc>
              <a:spcBef>
                <a:spcPts val="1001"/>
              </a:spcBef>
            </a:pPr>
            <a:r>
              <a:rPr b="1" lang="en-US" sz="2000" spc="-1" strike="noStrike">
                <a:solidFill>
                  <a:srgbClr val="000000"/>
                </a:solidFill>
                <a:latin typeface="Wingdings"/>
                <a:ea typeface="Frutiger 55 Roman"/>
              </a:rPr>
              <a:t></a:t>
            </a:r>
            <a:r>
              <a:rPr b="1" lang="en-US" sz="2000" spc="-1" strike="noStrike">
                <a:solidFill>
                  <a:srgbClr val="000000"/>
                </a:solidFill>
                <a:latin typeface="Montserrat"/>
                <a:ea typeface="Frutiger 55 Roman"/>
              </a:rPr>
              <a:t> </a:t>
            </a:r>
            <a:r>
              <a:rPr b="1" lang="en-US" sz="2000" spc="-1" strike="noStrike">
                <a:solidFill>
                  <a:srgbClr val="000000"/>
                </a:solidFill>
                <a:latin typeface="Montserrat"/>
                <a:ea typeface="Frutiger 55 Roman"/>
              </a:rPr>
              <a:t>Der Klimawandel ist ein soziales Problem, sowohl in seinen Ursprüngen, als auch in seinen Auswirkungen</a:t>
            </a:r>
            <a:endParaRPr b="0" lang="de-DE" sz="2000" spc="-1" strike="noStrike">
              <a:latin typeface="Arial"/>
            </a:endParaRPr>
          </a:p>
          <a:p>
            <a:pPr>
              <a:lnSpc>
                <a:spcPct val="100000"/>
              </a:lnSpc>
            </a:pPr>
            <a:endParaRPr b="0" lang="de-DE" sz="2000" spc="-1" strike="noStrike">
              <a:latin typeface="Arial"/>
            </a:endParaRPr>
          </a:p>
        </p:txBody>
      </p:sp>
      <p:pic>
        <p:nvPicPr>
          <p:cNvPr id="109" name="Grafik 5" descr=""/>
          <p:cNvPicPr/>
          <p:nvPr/>
        </p:nvPicPr>
        <p:blipFill>
          <a:blip r:embed="rId3"/>
          <a:stretch/>
        </p:blipFill>
        <p:spPr>
          <a:xfrm>
            <a:off x="7738200" y="1254600"/>
            <a:ext cx="4083840" cy="2291760"/>
          </a:xfrm>
          <a:prstGeom prst="rect">
            <a:avLst/>
          </a:prstGeom>
          <a:ln>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10"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11" name="Grafik 2" descr=""/>
          <p:cNvPicPr/>
          <p:nvPr/>
        </p:nvPicPr>
        <p:blipFill>
          <a:blip r:embed="rId2"/>
          <a:stretch/>
        </p:blipFill>
        <p:spPr>
          <a:xfrm>
            <a:off x="10029960" y="204120"/>
            <a:ext cx="1928160" cy="769320"/>
          </a:xfrm>
          <a:prstGeom prst="rect">
            <a:avLst/>
          </a:prstGeom>
          <a:ln>
            <a:noFill/>
          </a:ln>
        </p:spPr>
      </p:pic>
      <p:sp>
        <p:nvSpPr>
          <p:cNvPr id="112" name="CustomShape 2"/>
          <p:cNvSpPr/>
          <p:nvPr/>
        </p:nvSpPr>
        <p:spPr>
          <a:xfrm>
            <a:off x="0" y="1246680"/>
            <a:ext cx="12191760" cy="514944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1" lang="de-DE" sz="3600" spc="-1" strike="noStrike">
                <a:solidFill>
                  <a:srgbClr val="000000"/>
                </a:solidFill>
                <a:latin typeface="Montserrat SemiBold"/>
              </a:rPr>
              <a:t>Kolonialismus &amp; Klimakrise</a:t>
            </a:r>
            <a:endParaRPr b="0" lang="de-DE" sz="3600" spc="-1" strike="noStrike">
              <a:latin typeface="Arial"/>
            </a:endParaRPr>
          </a:p>
          <a:p>
            <a:pPr>
              <a:lnSpc>
                <a:spcPct val="100000"/>
              </a:lnSpc>
            </a:pPr>
            <a:endParaRPr b="0" lang="de-DE" sz="3600" spc="-1" strike="noStrike">
              <a:latin typeface="Arial"/>
            </a:endParaRPr>
          </a:p>
          <a:p>
            <a:pPr marL="457200" indent="-456840">
              <a:lnSpc>
                <a:spcPct val="100000"/>
              </a:lnSpc>
              <a:buClr>
                <a:srgbClr val="000000"/>
              </a:buClr>
              <a:buFont typeface="Courier New"/>
              <a:buChar char="o"/>
            </a:pPr>
            <a:r>
              <a:rPr b="0" lang="de-DE" sz="2400" spc="-1" strike="noStrike">
                <a:solidFill>
                  <a:srgbClr val="000000"/>
                </a:solidFill>
                <a:latin typeface="Montserrat"/>
              </a:rPr>
              <a:t>In der verwobenen Geschichte von Kolonialismus, Kapitalismus und Industrialisierung liegt der </a:t>
            </a:r>
            <a:r>
              <a:rPr b="1" i="1" lang="de-DE" sz="2400" spc="-1" strike="noStrike">
                <a:solidFill>
                  <a:srgbClr val="000000"/>
                </a:solidFill>
                <a:latin typeface="Montserrat"/>
              </a:rPr>
              <a:t>Ursprung der Klimakrise</a:t>
            </a:r>
            <a:endParaRPr b="0" lang="de-DE" sz="2400" spc="-1" strike="noStrike">
              <a:latin typeface="Arial"/>
            </a:endParaRPr>
          </a:p>
          <a:p>
            <a:pPr marL="457200" indent="-456840">
              <a:lnSpc>
                <a:spcPct val="100000"/>
              </a:lnSpc>
              <a:buClr>
                <a:srgbClr val="000000"/>
              </a:buClr>
              <a:buFont typeface="Courier New"/>
              <a:buChar char="o"/>
            </a:pPr>
            <a:r>
              <a:rPr b="0" lang="de-DE" sz="2400" spc="-1" strike="noStrike">
                <a:solidFill>
                  <a:srgbClr val="000000"/>
                </a:solidFill>
                <a:latin typeface="Montserrat"/>
              </a:rPr>
              <a:t>Mit der Ausbeutung des Globalen Südens (vor allem Ressourcen, Landraub und Wissen) häuft der Globale Norden </a:t>
            </a:r>
            <a:r>
              <a:rPr b="0" lang="de-DE" sz="2400" spc="-1" strike="noStrike">
                <a:solidFill>
                  <a:srgbClr val="000000"/>
                </a:solidFill>
                <a:latin typeface="Montserrat"/>
              </a:rPr>
              <a:t>Reichtum</a:t>
            </a:r>
            <a:r>
              <a:rPr b="0" lang="de-DE" sz="2400" spc="-1" strike="noStrike">
                <a:solidFill>
                  <a:srgbClr val="000000"/>
                </a:solidFill>
                <a:latin typeface="Montserrat"/>
              </a:rPr>
              <a:t> und Macht an</a:t>
            </a:r>
            <a:endParaRPr b="0" lang="de-DE" sz="2400" spc="-1" strike="noStrike">
              <a:latin typeface="Arial"/>
            </a:endParaRPr>
          </a:p>
          <a:p>
            <a:pPr marL="343080" indent="-342720">
              <a:lnSpc>
                <a:spcPct val="100000"/>
              </a:lnSpc>
              <a:buClr>
                <a:srgbClr val="000000"/>
              </a:buClr>
              <a:buFont typeface="Wingdings" charset="2"/>
              <a:buChar char=""/>
            </a:pPr>
            <a:r>
              <a:rPr b="0" lang="de-DE" sz="2400" spc="-1" strike="noStrike">
                <a:solidFill>
                  <a:srgbClr val="000000"/>
                </a:solidFill>
                <a:latin typeface="Montserrat"/>
              </a:rPr>
              <a:t>Länder des Globalen Nordens sind für mehr als zwei Drittel der historischen Treibhausgasemissionen verantwortlich</a:t>
            </a:r>
            <a:endParaRPr b="0" lang="de-DE" sz="2400" spc="-1" strike="noStrike">
              <a:latin typeface="Arial"/>
            </a:endParaRPr>
          </a:p>
          <a:p>
            <a:pPr marL="343080" indent="-342720">
              <a:lnSpc>
                <a:spcPct val="100000"/>
              </a:lnSpc>
              <a:buClr>
                <a:srgbClr val="000000"/>
              </a:buClr>
              <a:buFont typeface="Wingdings" charset="2"/>
              <a:buChar char=""/>
            </a:pPr>
            <a:r>
              <a:rPr b="0" lang="de-DE" sz="2400" spc="-1" strike="noStrike">
                <a:solidFill>
                  <a:srgbClr val="000000"/>
                </a:solidFill>
                <a:latin typeface="Montserrat"/>
              </a:rPr>
              <a:t>Länder des Globalen Südens sind allerdings zwei bis drei Mal verletzlicher gegenüber Klimawandelfolgen und sind schon heute stark betroffen von den Folgen</a:t>
            </a:r>
            <a:endParaRPr b="0" lang="de-DE" sz="2400" spc="-1" strike="noStrike">
              <a:latin typeface="Arial"/>
            </a:endParaRPr>
          </a:p>
          <a:p>
            <a:pPr marL="343080" indent="-342720">
              <a:lnSpc>
                <a:spcPct val="100000"/>
              </a:lnSpc>
              <a:buClr>
                <a:srgbClr val="000000"/>
              </a:buClr>
              <a:buFont typeface="Wingdings" charset="2"/>
              <a:buChar char=""/>
            </a:pPr>
            <a:r>
              <a:rPr b="0" lang="de-DE" sz="2400" spc="-1" strike="noStrike">
                <a:solidFill>
                  <a:srgbClr val="000000"/>
                </a:solidFill>
                <a:latin typeface="Montserrat"/>
              </a:rPr>
              <a:t>Viele „Lösungen“, die präsentiert werden, reproduzieren diese Ungerechtigkeiten</a:t>
            </a:r>
            <a:endParaRPr b="0" lang="de-DE" sz="2400" spc="-1" strike="noStrike">
              <a:latin typeface="Arial"/>
            </a:endParaRPr>
          </a:p>
          <a:p>
            <a:pPr>
              <a:lnSpc>
                <a:spcPct val="100000"/>
              </a:lnSpc>
            </a:pPr>
            <a:endParaRPr b="0" lang="de-DE" sz="24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13"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14" name="Grafik 2" descr=""/>
          <p:cNvPicPr/>
          <p:nvPr/>
        </p:nvPicPr>
        <p:blipFill>
          <a:blip r:embed="rId2"/>
          <a:stretch/>
        </p:blipFill>
        <p:spPr>
          <a:xfrm>
            <a:off x="10029960" y="183600"/>
            <a:ext cx="1928160" cy="769320"/>
          </a:xfrm>
          <a:prstGeom prst="rect">
            <a:avLst/>
          </a:prstGeom>
          <a:ln>
            <a:noFill/>
          </a:ln>
        </p:spPr>
      </p:pic>
      <p:sp>
        <p:nvSpPr>
          <p:cNvPr id="115" name="CustomShape 2"/>
          <p:cNvSpPr/>
          <p:nvPr/>
        </p:nvSpPr>
        <p:spPr>
          <a:xfrm>
            <a:off x="0" y="1129320"/>
            <a:ext cx="12215520" cy="509004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1" lang="de-DE" sz="3200" spc="-1" strike="noStrike">
                <a:solidFill>
                  <a:srgbClr val="000000"/>
                </a:solidFill>
                <a:latin typeface="Montserrat SemiBold"/>
              </a:rPr>
              <a:t>Umweltgerechtigkeit</a:t>
            </a:r>
            <a:endParaRPr b="0" lang="de-DE" sz="3200" spc="-1" strike="noStrike">
              <a:latin typeface="Arial"/>
            </a:endParaRPr>
          </a:p>
          <a:p>
            <a:pPr>
              <a:lnSpc>
                <a:spcPct val="100000"/>
              </a:lnSpc>
            </a:pPr>
            <a:endParaRPr b="0" lang="de-DE" sz="3200" spc="-1" strike="noStrike">
              <a:latin typeface="Arial"/>
            </a:endParaRPr>
          </a:p>
          <a:p>
            <a:pPr marL="343080" indent="-342720">
              <a:lnSpc>
                <a:spcPct val="100000"/>
              </a:lnSpc>
              <a:buClr>
                <a:srgbClr val="000000"/>
              </a:buClr>
              <a:buFont typeface="Wingdings" charset="2"/>
              <a:buChar char=""/>
            </a:pPr>
            <a:r>
              <a:rPr b="0" lang="en-US" sz="2000" spc="60" strike="noStrike">
                <a:solidFill>
                  <a:srgbClr val="000000"/>
                </a:solidFill>
                <a:latin typeface="Montserrat"/>
                <a:ea typeface="Frutiger 55 Roman"/>
              </a:rPr>
              <a:t>Die Klimagerechtigkeitsbewegung steht </a:t>
            </a:r>
            <a:endParaRPr b="0" lang="de-DE" sz="2000" spc="-1" strike="noStrike">
              <a:latin typeface="Arial"/>
            </a:endParaRPr>
          </a:p>
          <a:p>
            <a:pPr>
              <a:lnSpc>
                <a:spcPct val="100000"/>
              </a:lnSpc>
            </a:pPr>
            <a:r>
              <a:rPr b="0" lang="en-US" sz="2000" spc="60" strike="noStrike">
                <a:solidFill>
                  <a:srgbClr val="000000"/>
                </a:solidFill>
                <a:latin typeface="Montserrat"/>
                <a:ea typeface="Frutiger 55 Roman"/>
              </a:rPr>
              <a:t>    </a:t>
            </a:r>
            <a:r>
              <a:rPr b="0" lang="en-US" sz="2000" spc="60" strike="noStrike">
                <a:solidFill>
                  <a:srgbClr val="000000"/>
                </a:solidFill>
                <a:latin typeface="Montserrat"/>
                <a:ea typeface="Frutiger 55 Roman"/>
              </a:rPr>
              <a:t>in der Tradition der </a:t>
            </a:r>
            <a:endParaRPr b="0" lang="de-DE" sz="2000" spc="-1" strike="noStrike">
              <a:latin typeface="Arial"/>
            </a:endParaRPr>
          </a:p>
          <a:p>
            <a:pPr>
              <a:lnSpc>
                <a:spcPct val="100000"/>
              </a:lnSpc>
            </a:pPr>
            <a:r>
              <a:rPr b="0" lang="en-US" sz="2000" spc="60" strike="noStrike">
                <a:solidFill>
                  <a:srgbClr val="000000"/>
                </a:solidFill>
                <a:latin typeface="Montserrat"/>
                <a:ea typeface="Frutiger 55 Roman"/>
              </a:rPr>
              <a:t>    </a:t>
            </a:r>
            <a:r>
              <a:rPr b="0" lang="en-US" sz="2000" spc="60" strike="noStrike">
                <a:solidFill>
                  <a:srgbClr val="000000"/>
                </a:solidFill>
                <a:latin typeface="Montserrat"/>
                <a:ea typeface="Frutiger 55 Roman"/>
              </a:rPr>
              <a:t>Umweltgerechtigkeitsbewegung (USA 1980er)</a:t>
            </a:r>
            <a:endParaRPr b="0" lang="de-DE" sz="2000" spc="-1" strike="noStrike">
              <a:latin typeface="Arial"/>
            </a:endParaRPr>
          </a:p>
          <a:p>
            <a:pPr>
              <a:lnSpc>
                <a:spcPct val="100000"/>
              </a:lnSpc>
            </a:pPr>
            <a:endParaRPr b="0" lang="de-DE" sz="2000" spc="-1" strike="noStrike">
              <a:latin typeface="Arial"/>
            </a:endParaRPr>
          </a:p>
          <a:p>
            <a:pPr marL="457920" indent="-456840">
              <a:lnSpc>
                <a:spcPct val="100000"/>
              </a:lnSpc>
              <a:buClr>
                <a:srgbClr val="000000"/>
              </a:buClr>
              <a:buSzPct val="80000"/>
              <a:buFont typeface="Courier New"/>
              <a:buChar char="o"/>
            </a:pPr>
            <a:r>
              <a:rPr b="0" lang="de-DE" sz="2000" spc="60" strike="noStrike">
                <a:solidFill>
                  <a:srgbClr val="000000"/>
                </a:solidFill>
                <a:latin typeface="Montserrat"/>
                <a:ea typeface="Frutiger 55 Roman"/>
              </a:rPr>
              <a:t>Umweltprobleme sind nicht zu trennen </a:t>
            </a:r>
            <a:endParaRPr b="0" lang="de-DE" sz="2000" spc="-1" strike="noStrike">
              <a:latin typeface="Arial"/>
            </a:endParaRPr>
          </a:p>
          <a:p>
            <a:pPr marL="720">
              <a:lnSpc>
                <a:spcPct val="100000"/>
              </a:lnSpc>
            </a:pPr>
            <a:r>
              <a:rPr b="0" lang="de-DE" sz="2000" spc="60" strike="noStrike">
                <a:solidFill>
                  <a:srgbClr val="000000"/>
                </a:solidFill>
                <a:latin typeface="Montserrat"/>
                <a:ea typeface="Frutiger 55 Roman"/>
              </a:rPr>
              <a:t>      </a:t>
            </a:r>
            <a:r>
              <a:rPr b="0" lang="de-DE" sz="2000" spc="60" strike="noStrike">
                <a:solidFill>
                  <a:srgbClr val="000000"/>
                </a:solidFill>
                <a:latin typeface="Montserrat"/>
                <a:ea typeface="Frutiger 55 Roman"/>
              </a:rPr>
              <a:t>von gesellschaftlichen Herrschafts-</a:t>
            </a:r>
            <a:endParaRPr b="0" lang="de-DE" sz="2000" spc="-1" strike="noStrike">
              <a:latin typeface="Arial"/>
            </a:endParaRPr>
          </a:p>
          <a:p>
            <a:pPr marL="720">
              <a:lnSpc>
                <a:spcPct val="100000"/>
              </a:lnSpc>
            </a:pPr>
            <a:r>
              <a:rPr b="0" lang="de-DE" sz="2000" spc="60" strike="noStrike">
                <a:solidFill>
                  <a:srgbClr val="000000"/>
                </a:solidFill>
                <a:latin typeface="Montserrat"/>
                <a:ea typeface="Frutiger 55 Roman"/>
              </a:rPr>
              <a:t>      </a:t>
            </a:r>
            <a:r>
              <a:rPr b="0" lang="de-DE" sz="2000" spc="60" strike="noStrike">
                <a:solidFill>
                  <a:srgbClr val="000000"/>
                </a:solidFill>
                <a:latin typeface="Montserrat"/>
                <a:ea typeface="Frutiger 55 Roman"/>
              </a:rPr>
              <a:t>Strukturen wie Rassismus und Patriarchat</a:t>
            </a:r>
            <a:endParaRPr b="0" lang="de-DE" sz="2000" spc="-1" strike="noStrike">
              <a:latin typeface="Arial"/>
            </a:endParaRPr>
          </a:p>
          <a:p>
            <a:pPr marL="720">
              <a:lnSpc>
                <a:spcPct val="100000"/>
              </a:lnSpc>
            </a:pPr>
            <a:endParaRPr b="0" lang="de-DE" sz="2000" spc="-1" strike="noStrike">
              <a:latin typeface="Arial"/>
            </a:endParaRPr>
          </a:p>
          <a:p>
            <a:pPr marL="343080" indent="-342720">
              <a:lnSpc>
                <a:spcPct val="100000"/>
              </a:lnSpc>
              <a:buClr>
                <a:srgbClr val="000000"/>
              </a:buClr>
              <a:buFont typeface="Wingdings" charset="2"/>
              <a:buChar char=""/>
            </a:pPr>
            <a:r>
              <a:rPr b="0" lang="de-DE" sz="2000" spc="-1" strike="noStrike">
                <a:solidFill>
                  <a:srgbClr val="000000"/>
                </a:solidFill>
                <a:latin typeface="Montserrat"/>
                <a:ea typeface="Frutiger 55 Roman"/>
              </a:rPr>
              <a:t>Fragen die sich daraus ableiten, sind:</a:t>
            </a:r>
            <a:endParaRPr b="0" lang="de-DE" sz="2000" spc="-1" strike="noStrike">
              <a:latin typeface="Arial"/>
            </a:endParaRPr>
          </a:p>
          <a:p>
            <a:pPr>
              <a:lnSpc>
                <a:spcPct val="100000"/>
              </a:lnSpc>
            </a:pPr>
            <a:r>
              <a:rPr b="0" lang="de-DE" sz="2000" spc="-1" strike="noStrike">
                <a:solidFill>
                  <a:srgbClr val="000000"/>
                </a:solidFill>
                <a:latin typeface="Montserrat"/>
                <a:ea typeface="Frutiger 55 Roman"/>
              </a:rPr>
              <a:t>      </a:t>
            </a:r>
            <a:r>
              <a:rPr b="0" lang="de-DE" sz="2000" spc="-1" strike="noStrike">
                <a:solidFill>
                  <a:srgbClr val="000000"/>
                </a:solidFill>
                <a:latin typeface="Montserrat"/>
                <a:ea typeface="Frutiger 55 Roman"/>
              </a:rPr>
              <a:t>"Warum?", "Mit welchen ökonomischen, politischen, sozialen, psychischen </a:t>
            </a:r>
            <a:endParaRPr b="0" lang="de-DE" sz="2000" spc="-1" strike="noStrike">
              <a:latin typeface="Arial"/>
            </a:endParaRPr>
          </a:p>
          <a:p>
            <a:pPr>
              <a:lnSpc>
                <a:spcPct val="100000"/>
              </a:lnSpc>
            </a:pPr>
            <a:r>
              <a:rPr b="0" lang="de-DE" sz="2000" spc="-1" strike="noStrike">
                <a:solidFill>
                  <a:srgbClr val="000000"/>
                </a:solidFill>
                <a:latin typeface="Montserrat"/>
                <a:ea typeface="Frutiger 55 Roman"/>
              </a:rPr>
              <a:t>        </a:t>
            </a:r>
            <a:r>
              <a:rPr b="0" lang="de-DE" sz="2000" spc="-1" strike="noStrike">
                <a:solidFill>
                  <a:srgbClr val="000000"/>
                </a:solidFill>
                <a:latin typeface="Montserrat"/>
                <a:ea typeface="Frutiger 55 Roman"/>
              </a:rPr>
              <a:t>und gesundheitlichen Folgen?“ „Durch welche Verflechtungen?“ </a:t>
            </a:r>
            <a:endParaRPr b="0" lang="de-DE" sz="2000" spc="-1" strike="noStrike">
              <a:latin typeface="Arial"/>
            </a:endParaRPr>
          </a:p>
          <a:p>
            <a:pPr>
              <a:lnSpc>
                <a:spcPct val="100000"/>
              </a:lnSpc>
            </a:pPr>
            <a:r>
              <a:rPr b="0" lang="de-DE" sz="2000" spc="-1" strike="noStrike">
                <a:solidFill>
                  <a:srgbClr val="000000"/>
                </a:solidFill>
                <a:latin typeface="Montserrat"/>
                <a:ea typeface="Frutiger 55 Roman"/>
              </a:rPr>
              <a:t>        „</a:t>
            </a:r>
            <a:r>
              <a:rPr b="0" lang="de-DE" sz="2000" spc="-1" strike="noStrike">
                <a:solidFill>
                  <a:srgbClr val="000000"/>
                </a:solidFill>
                <a:latin typeface="Montserrat"/>
                <a:ea typeface="Frutiger 55 Roman"/>
              </a:rPr>
              <a:t>Wie lassen sich diese aufbrechen?“</a:t>
            </a:r>
            <a:endParaRPr b="0" lang="de-DE" sz="2000" spc="-1" strike="noStrike">
              <a:latin typeface="Arial"/>
            </a:endParaRPr>
          </a:p>
          <a:p>
            <a:pPr>
              <a:lnSpc>
                <a:spcPct val="100000"/>
              </a:lnSpc>
            </a:pPr>
            <a:endParaRPr b="0" lang="de-DE" sz="2000" spc="-1" strike="noStrike">
              <a:latin typeface="Arial"/>
            </a:endParaRPr>
          </a:p>
        </p:txBody>
      </p:sp>
      <p:pic>
        <p:nvPicPr>
          <p:cNvPr id="116" name="Grafik 5" descr="Ein Bild, das Text, Person, draußen, Gruppe enthält.&#10;&#10;Automatisch generierte Beschreibung"/>
          <p:cNvPicPr/>
          <p:nvPr/>
        </p:nvPicPr>
        <p:blipFill>
          <a:blip r:embed="rId3"/>
          <a:stretch/>
        </p:blipFill>
        <p:spPr>
          <a:xfrm>
            <a:off x="7797600" y="1956240"/>
            <a:ext cx="4418280" cy="2945160"/>
          </a:xfrm>
          <a:prstGeom prst="rect">
            <a:avLst/>
          </a:prstGeom>
          <a:ln>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17"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18" name="Grafik 2" descr=""/>
          <p:cNvPicPr/>
          <p:nvPr/>
        </p:nvPicPr>
        <p:blipFill>
          <a:blip r:embed="rId2"/>
          <a:stretch/>
        </p:blipFill>
        <p:spPr>
          <a:xfrm>
            <a:off x="10029960" y="204120"/>
            <a:ext cx="1928160" cy="769320"/>
          </a:xfrm>
          <a:prstGeom prst="rect">
            <a:avLst/>
          </a:prstGeom>
          <a:ln>
            <a:noFill/>
          </a:ln>
        </p:spPr>
      </p:pic>
      <p:sp>
        <p:nvSpPr>
          <p:cNvPr id="119" name="CustomShape 2"/>
          <p:cNvSpPr/>
          <p:nvPr/>
        </p:nvSpPr>
        <p:spPr>
          <a:xfrm>
            <a:off x="0" y="1175400"/>
            <a:ext cx="12191760" cy="531900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r>
              <a:rPr b="1" lang="de-DE" sz="3200" spc="-1" strike="noStrike">
                <a:solidFill>
                  <a:srgbClr val="000000"/>
                </a:solidFill>
                <a:latin typeface="Montserrat SemiBold"/>
              </a:rPr>
              <a:t>Klimakrise auch in Deutschland</a:t>
            </a:r>
            <a:br/>
            <a:endParaRPr b="0" lang="de-DE" sz="3200" spc="-1" strike="noStrike">
              <a:latin typeface="Arial"/>
            </a:endParaRPr>
          </a:p>
          <a:p>
            <a:pPr>
              <a:lnSpc>
                <a:spcPct val="100000"/>
              </a:lnSpc>
            </a:pPr>
            <a:r>
              <a:rPr b="0" lang="de-DE" sz="2000" spc="-1" strike="noStrike">
                <a:solidFill>
                  <a:srgbClr val="000000"/>
                </a:solidFill>
                <a:latin typeface="Wingdings"/>
              </a:rPr>
              <a:t></a:t>
            </a:r>
            <a:r>
              <a:rPr b="0" lang="de-DE" sz="2000" spc="-1" strike="noStrike">
                <a:solidFill>
                  <a:srgbClr val="000000"/>
                </a:solidFill>
                <a:latin typeface="Montserrat"/>
              </a:rPr>
              <a:t> </a:t>
            </a:r>
            <a:r>
              <a:rPr b="0" lang="de-DE" sz="2000" spc="-1" strike="noStrike">
                <a:solidFill>
                  <a:srgbClr val="000000"/>
                </a:solidFill>
                <a:latin typeface="Montserrat"/>
              </a:rPr>
              <a:t>Selbst im reichen Globalen Norden spüren </a:t>
            </a:r>
            <a:endParaRPr b="0" lang="de-DE" sz="2000" spc="-1" strike="noStrike">
              <a:latin typeface="Arial"/>
            </a:endParaRPr>
          </a:p>
          <a:p>
            <a:pPr>
              <a:lnSpc>
                <a:spcPct val="100000"/>
              </a:lnSpc>
            </a:pPr>
            <a:r>
              <a:rPr b="0" lang="de-DE" sz="2000" spc="-1" strike="noStrike">
                <a:solidFill>
                  <a:srgbClr val="000000"/>
                </a:solidFill>
                <a:latin typeface="Montserrat"/>
              </a:rPr>
              <a:t>wir inzwischen die Grausamkeit der Klimakrise.</a:t>
            </a:r>
            <a:endParaRPr b="0" lang="de-DE" sz="2000" spc="-1" strike="noStrike">
              <a:latin typeface="Arial"/>
            </a:endParaRPr>
          </a:p>
          <a:p>
            <a:pPr>
              <a:lnSpc>
                <a:spcPct val="100000"/>
              </a:lnSpc>
            </a:pPr>
            <a:endParaRPr b="0" lang="de-DE" sz="2000" spc="-1" strike="noStrike">
              <a:latin typeface="Arial"/>
            </a:endParaRPr>
          </a:p>
          <a:p>
            <a:pPr marL="343080" indent="-342720">
              <a:lnSpc>
                <a:spcPct val="100000"/>
              </a:lnSpc>
              <a:buClr>
                <a:srgbClr val="000000"/>
              </a:buClr>
              <a:buFont typeface="Wingdings" charset="2"/>
              <a:buChar char=""/>
            </a:pPr>
            <a:r>
              <a:rPr b="0" lang="de-DE" sz="2000" spc="-1" strike="noStrike">
                <a:solidFill>
                  <a:srgbClr val="000000"/>
                </a:solidFill>
                <a:latin typeface="Montserrat"/>
              </a:rPr>
              <a:t>Auch in Deutschland, sind arme Menschen stärker von der </a:t>
            </a:r>
            <a:endParaRPr b="0" lang="de-DE" sz="2000" spc="-1" strike="noStrike">
              <a:latin typeface="Arial"/>
            </a:endParaRPr>
          </a:p>
          <a:p>
            <a:pPr>
              <a:lnSpc>
                <a:spcPct val="100000"/>
              </a:lnSpc>
            </a:pPr>
            <a:r>
              <a:rPr b="0" lang="de-DE" sz="2000" spc="-1" strike="noStrike">
                <a:solidFill>
                  <a:srgbClr val="000000"/>
                </a:solidFill>
                <a:latin typeface="Montserrat"/>
              </a:rPr>
              <a:t>Klimakrise betroffen, durch weniger materielle und </a:t>
            </a:r>
            <a:endParaRPr b="0" lang="de-DE" sz="2000" spc="-1" strike="noStrike">
              <a:latin typeface="Arial"/>
            </a:endParaRPr>
          </a:p>
          <a:p>
            <a:pPr>
              <a:lnSpc>
                <a:spcPct val="100000"/>
              </a:lnSpc>
            </a:pPr>
            <a:r>
              <a:rPr b="0" lang="de-DE" sz="2000" spc="-1" strike="noStrike">
                <a:solidFill>
                  <a:srgbClr val="000000"/>
                </a:solidFill>
                <a:latin typeface="Montserrat"/>
              </a:rPr>
              <a:t>finanzielle Ressourcen bei Katastrophen (z.B. Hochwasser)</a:t>
            </a:r>
            <a:endParaRPr b="0" lang="de-DE" sz="2000" spc="-1" strike="noStrike">
              <a:latin typeface="Arial"/>
            </a:endParaRPr>
          </a:p>
          <a:p>
            <a:pPr>
              <a:lnSpc>
                <a:spcPct val="100000"/>
              </a:lnSpc>
            </a:pPr>
            <a:br/>
            <a:r>
              <a:rPr b="0" lang="de-DE" sz="2000" spc="-1" strike="noStrike">
                <a:solidFill>
                  <a:srgbClr val="000000"/>
                </a:solidFill>
                <a:latin typeface="Wingdings"/>
              </a:rPr>
              <a:t></a:t>
            </a:r>
            <a:r>
              <a:rPr b="0" lang="de-DE" sz="2000" spc="-1" strike="noStrike">
                <a:solidFill>
                  <a:srgbClr val="000000"/>
                </a:solidFill>
                <a:latin typeface="Montserrat"/>
              </a:rPr>
              <a:t> </a:t>
            </a:r>
            <a:r>
              <a:rPr b="0" lang="de-DE" sz="2000" spc="-1" strike="noStrike">
                <a:solidFill>
                  <a:srgbClr val="000000"/>
                </a:solidFill>
                <a:latin typeface="Montserrat"/>
              </a:rPr>
              <a:t>In Deutschland wird auch die Klimakrise zum Gesundheits-</a:t>
            </a:r>
            <a:endParaRPr b="0" lang="de-DE" sz="2000" spc="-1" strike="noStrike">
              <a:latin typeface="Arial"/>
            </a:endParaRPr>
          </a:p>
          <a:p>
            <a:pPr>
              <a:lnSpc>
                <a:spcPct val="100000"/>
              </a:lnSpc>
            </a:pPr>
            <a:r>
              <a:rPr b="0" lang="de-DE" sz="2000" spc="-1" strike="noStrike">
                <a:solidFill>
                  <a:srgbClr val="000000"/>
                </a:solidFill>
                <a:latin typeface="Montserrat"/>
              </a:rPr>
              <a:t>Risiko: 2018 in Deutschland rund 20.200 Todesfälle bei über</a:t>
            </a:r>
            <a:endParaRPr b="0" lang="de-DE" sz="2000" spc="-1" strike="noStrike">
              <a:latin typeface="Arial"/>
            </a:endParaRPr>
          </a:p>
          <a:p>
            <a:pPr>
              <a:lnSpc>
                <a:spcPct val="100000"/>
              </a:lnSpc>
            </a:pPr>
            <a:r>
              <a:rPr b="0" lang="de-DE" sz="2000" spc="-1" strike="noStrike">
                <a:solidFill>
                  <a:srgbClr val="000000"/>
                </a:solidFill>
                <a:latin typeface="Montserrat"/>
              </a:rPr>
              <a:t> </a:t>
            </a:r>
            <a:r>
              <a:rPr b="0" lang="de-DE" sz="2000" spc="-1" strike="noStrike">
                <a:solidFill>
                  <a:srgbClr val="000000"/>
                </a:solidFill>
                <a:latin typeface="Montserrat"/>
              </a:rPr>
              <a:t>65-Jährigen im Zusammenhang mit Hitze</a:t>
            </a:r>
            <a:br/>
            <a:endParaRPr b="0" lang="de-DE" sz="2000" spc="-1" strike="noStrike">
              <a:latin typeface="Arial"/>
            </a:endParaRPr>
          </a:p>
          <a:p>
            <a:pPr>
              <a:lnSpc>
                <a:spcPct val="100000"/>
              </a:lnSpc>
            </a:pPr>
            <a:r>
              <a:rPr b="0" lang="de-DE" sz="2000" spc="-1" strike="noStrike">
                <a:solidFill>
                  <a:srgbClr val="000000"/>
                </a:solidFill>
                <a:latin typeface="Wingdings"/>
              </a:rPr>
              <a:t></a:t>
            </a:r>
            <a:r>
              <a:rPr b="0" lang="de-DE" sz="2000" spc="-1" strike="noStrike">
                <a:solidFill>
                  <a:srgbClr val="000000"/>
                </a:solidFill>
                <a:latin typeface="Montserrat"/>
              </a:rPr>
              <a:t> </a:t>
            </a:r>
            <a:r>
              <a:rPr b="0" lang="de-DE" sz="2000" spc="-1" strike="noStrike">
                <a:solidFill>
                  <a:srgbClr val="000000"/>
                </a:solidFill>
                <a:latin typeface="Montserrat"/>
              </a:rPr>
              <a:t>Das Bundesverfassungsgericht hat nach der Klage junger Meschen bestätigt, dass Klimaschutz Grundrecht ist </a:t>
            </a:r>
            <a:endParaRPr b="0" lang="de-DE" sz="2000" spc="-1" strike="noStrike">
              <a:latin typeface="Arial"/>
            </a:endParaRPr>
          </a:p>
          <a:p>
            <a:pPr>
              <a:lnSpc>
                <a:spcPct val="100000"/>
              </a:lnSpc>
            </a:pPr>
            <a:endParaRPr b="0" lang="de-DE" sz="2000" spc="-1" strike="noStrike">
              <a:latin typeface="Arial"/>
            </a:endParaRPr>
          </a:p>
        </p:txBody>
      </p:sp>
      <p:pic>
        <p:nvPicPr>
          <p:cNvPr id="120" name="Picture 4" descr=""/>
          <p:cNvPicPr/>
          <p:nvPr/>
        </p:nvPicPr>
        <p:blipFill>
          <a:blip r:embed="rId3"/>
          <a:stretch/>
        </p:blipFill>
        <p:spPr>
          <a:xfrm>
            <a:off x="8407800" y="1873800"/>
            <a:ext cx="3783960" cy="311004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33000"/>
          </a:blip>
          <a:stretch>
            <a:fillRect/>
          </a:stretch>
        </a:blipFill>
      </p:bgPr>
    </p:bg>
    <p:spTree>
      <p:nvGrpSpPr>
        <p:cNvPr id="1" name=""/>
        <p:cNvGrpSpPr/>
        <p:nvPr/>
      </p:nvGrpSpPr>
      <p:grpSpPr>
        <a:xfrm>
          <a:off x="0" y="0"/>
          <a:ext cx="0" cy="0"/>
          <a:chOff x="0" y="0"/>
          <a:chExt cx="0" cy="0"/>
        </a:xfrm>
      </p:grpSpPr>
      <p:sp>
        <p:nvSpPr>
          <p:cNvPr id="121" name="Line 1"/>
          <p:cNvSpPr/>
          <p:nvPr/>
        </p:nvSpPr>
        <p:spPr>
          <a:xfrm>
            <a:off x="0" y="588600"/>
            <a:ext cx="9779760" cy="0"/>
          </a:xfrm>
          <a:prstGeom prst="line">
            <a:avLst/>
          </a:prstGeom>
          <a:ln w="57240">
            <a:solidFill>
              <a:srgbClr val="ff7300"/>
            </a:solidFill>
          </a:ln>
        </p:spPr>
        <p:style>
          <a:lnRef idx="1">
            <a:schemeClr val="accent1"/>
          </a:lnRef>
          <a:fillRef idx="0">
            <a:schemeClr val="accent1"/>
          </a:fillRef>
          <a:effectRef idx="0">
            <a:schemeClr val="accent1"/>
          </a:effectRef>
          <a:fontRef idx="minor"/>
        </p:style>
      </p:sp>
      <p:pic>
        <p:nvPicPr>
          <p:cNvPr id="122" name="Grafik 2" descr=""/>
          <p:cNvPicPr/>
          <p:nvPr/>
        </p:nvPicPr>
        <p:blipFill>
          <a:blip r:embed="rId2"/>
          <a:stretch/>
        </p:blipFill>
        <p:spPr>
          <a:xfrm>
            <a:off x="10029960" y="204120"/>
            <a:ext cx="1928160" cy="769320"/>
          </a:xfrm>
          <a:prstGeom prst="rect">
            <a:avLst/>
          </a:prstGeom>
          <a:ln>
            <a:noFill/>
          </a:ln>
        </p:spPr>
      </p:pic>
      <p:sp>
        <p:nvSpPr>
          <p:cNvPr id="123" name="CustomShape 2"/>
          <p:cNvSpPr/>
          <p:nvPr/>
        </p:nvSpPr>
        <p:spPr>
          <a:xfrm>
            <a:off x="0" y="1097280"/>
            <a:ext cx="12191760" cy="472212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endParaRPr b="0" lang="de-DE" sz="1800" spc="-1" strike="noStrike">
              <a:latin typeface="Arial"/>
            </a:endParaRPr>
          </a:p>
          <a:p>
            <a:pPr>
              <a:lnSpc>
                <a:spcPct val="100000"/>
              </a:lnSpc>
            </a:pPr>
            <a:endParaRPr b="0" lang="de-DE" sz="1800" spc="-1" strike="noStrike">
              <a:latin typeface="Arial"/>
            </a:endParaRPr>
          </a:p>
          <a:p>
            <a:pPr algn="ctr">
              <a:lnSpc>
                <a:spcPct val="100000"/>
              </a:lnSpc>
            </a:pPr>
            <a:endParaRPr b="0" lang="de-DE" sz="1800" spc="-1" strike="noStrike">
              <a:latin typeface="Arial"/>
            </a:endParaRPr>
          </a:p>
          <a:p>
            <a:pPr algn="ctr">
              <a:lnSpc>
                <a:spcPct val="100000"/>
              </a:lnSpc>
            </a:pPr>
            <a:r>
              <a:rPr b="1" lang="de-DE" sz="3200" spc="-1" strike="noStrike">
                <a:solidFill>
                  <a:srgbClr val="0d0d0d"/>
                </a:solidFill>
                <a:latin typeface="Montserrat SemiBold"/>
                <a:ea typeface="Segoe UI Black"/>
              </a:rPr>
              <a:t>Mit 180 km/h in die Katastrophe</a:t>
            </a:r>
            <a:endParaRPr b="0" lang="de-DE" sz="3200" spc="-1" strike="noStrike">
              <a:latin typeface="Arial"/>
            </a:endParaRPr>
          </a:p>
          <a:p>
            <a:pPr algn="ctr">
              <a:lnSpc>
                <a:spcPct val="100000"/>
              </a:lnSpc>
            </a:pPr>
            <a:r>
              <a:rPr b="1" lang="de-DE" sz="3200" spc="-1" strike="noStrike">
                <a:solidFill>
                  <a:srgbClr val="0d0d0d"/>
                </a:solidFill>
                <a:latin typeface="Montserrat SemiBold"/>
                <a:ea typeface="Segoe UI Black"/>
              </a:rPr>
              <a:t>- </a:t>
            </a:r>
            <a:endParaRPr b="0" lang="de-DE" sz="3200" spc="-1" strike="noStrike">
              <a:latin typeface="Arial"/>
            </a:endParaRPr>
          </a:p>
          <a:p>
            <a:pPr algn="ctr">
              <a:lnSpc>
                <a:spcPct val="100000"/>
              </a:lnSpc>
            </a:pPr>
            <a:r>
              <a:rPr b="1" lang="de-DE" sz="3200" spc="-1" strike="noStrike">
                <a:solidFill>
                  <a:srgbClr val="0d0d0d"/>
                </a:solidFill>
                <a:latin typeface="Montserrat SemiBold"/>
                <a:ea typeface="Segoe UI Black"/>
              </a:rPr>
              <a:t>Was hat die Klimakrise mit dem Autokapitalismus zu tun?</a:t>
            </a: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a:p>
            <a:pPr>
              <a:lnSpc>
                <a:spcPct val="100000"/>
              </a:lnSpc>
            </a:pPr>
            <a:endParaRPr b="0" lang="de-DE" sz="3200" spc="-1" strike="noStrike">
              <a:latin typeface="Arial"/>
            </a:endParaRPr>
          </a:p>
        </p:txBody>
      </p:sp>
      <p:pic>
        <p:nvPicPr>
          <p:cNvPr id="124" name="Bild 4" descr="two-fast-cars-2770516-1024x819.jpg"/>
          <p:cNvPicPr/>
          <p:nvPr/>
        </p:nvPicPr>
        <p:blipFill>
          <a:blip r:embed="rId3"/>
          <a:stretch/>
        </p:blipFill>
        <p:spPr>
          <a:xfrm>
            <a:off x="1820160" y="4860000"/>
            <a:ext cx="8574120" cy="199764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LibreOffice/6.4.7.2$Linux_X86_64 LibreOffice_project/40$Build-2</Application>
  <Words>2460</Words>
  <Paragraphs>496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2021-08-09T19:44:25Z</dcterms:created>
  <dc:creator/>
  <dc:description/>
  <dc:language>de-DE</dc:language>
  <cp:lastModifiedBy/>
  <dcterms:modified xsi:type="dcterms:W3CDTF">2021-08-12T11:15:27Z</dcterms:modified>
  <cp:revision>2</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25</vt:i4>
  </property>
  <property fmtid="{D5CDD505-2E9C-101B-9397-08002B2CF9AE}" pid="8" name="PresentationFormat">
    <vt:lpwstr>Breitbild</vt:lpwstr>
  </property>
  <property fmtid="{D5CDD505-2E9C-101B-9397-08002B2CF9AE}" pid="9" name="ScaleCrop">
    <vt:bool>0</vt:bool>
  </property>
  <property fmtid="{D5CDD505-2E9C-101B-9397-08002B2CF9AE}" pid="10" name="ShareDoc">
    <vt:bool>0</vt:bool>
  </property>
  <property fmtid="{D5CDD505-2E9C-101B-9397-08002B2CF9AE}" pid="11" name="Slides">
    <vt:i4>41</vt:i4>
  </property>
</Properties>
</file>